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3" r:id="rId1"/>
    <p:sldMasterId id="2147483755" r:id="rId2"/>
    <p:sldMasterId id="2147483768" r:id="rId3"/>
    <p:sldMasterId id="2147483781" r:id="rId4"/>
    <p:sldMasterId id="2147483794" r:id="rId5"/>
    <p:sldMasterId id="2147483832" r:id="rId6"/>
    <p:sldMasterId id="2147483953" r:id="rId7"/>
    <p:sldMasterId id="2147483967" r:id="rId8"/>
    <p:sldMasterId id="2147483981" r:id="rId9"/>
  </p:sldMasterIdLst>
  <p:notesMasterIdLst>
    <p:notesMasterId r:id="rId82"/>
  </p:notesMasterIdLst>
  <p:handoutMasterIdLst>
    <p:handoutMasterId r:id="rId83"/>
  </p:handoutMasterIdLst>
  <p:sldIdLst>
    <p:sldId id="344" r:id="rId10"/>
    <p:sldId id="257" r:id="rId11"/>
    <p:sldId id="283" r:id="rId12"/>
    <p:sldId id="258" r:id="rId13"/>
    <p:sldId id="376" r:id="rId14"/>
    <p:sldId id="707" r:id="rId15"/>
    <p:sldId id="260" r:id="rId16"/>
    <p:sldId id="700" r:id="rId17"/>
    <p:sldId id="377" r:id="rId18"/>
    <p:sldId id="356" r:id="rId19"/>
    <p:sldId id="311" r:id="rId20"/>
    <p:sldId id="312" r:id="rId21"/>
    <p:sldId id="274" r:id="rId22"/>
    <p:sldId id="256" r:id="rId23"/>
    <p:sldId id="290" r:id="rId24"/>
    <p:sldId id="693" r:id="rId25"/>
    <p:sldId id="694" r:id="rId26"/>
    <p:sldId id="699" r:id="rId27"/>
    <p:sldId id="412" r:id="rId28"/>
    <p:sldId id="413" r:id="rId29"/>
    <p:sldId id="414" r:id="rId30"/>
    <p:sldId id="679" r:id="rId31"/>
    <p:sldId id="597" r:id="rId32"/>
    <p:sldId id="426" r:id="rId33"/>
    <p:sldId id="417" r:id="rId34"/>
    <p:sldId id="427" r:id="rId35"/>
    <p:sldId id="684" r:id="rId36"/>
    <p:sldId id="428" r:id="rId37"/>
    <p:sldId id="347" r:id="rId38"/>
    <p:sldId id="299" r:id="rId39"/>
    <p:sldId id="301" r:id="rId40"/>
    <p:sldId id="302" r:id="rId41"/>
    <p:sldId id="295" r:id="rId42"/>
    <p:sldId id="294" r:id="rId43"/>
    <p:sldId id="348" r:id="rId44"/>
    <p:sldId id="292" r:id="rId45"/>
    <p:sldId id="701" r:id="rId46"/>
    <p:sldId id="316" r:id="rId47"/>
    <p:sldId id="349" r:id="rId48"/>
    <p:sldId id="705" r:id="rId49"/>
    <p:sldId id="317" r:id="rId50"/>
    <p:sldId id="318" r:id="rId51"/>
    <p:sldId id="319" r:id="rId52"/>
    <p:sldId id="703" r:id="rId53"/>
    <p:sldId id="320" r:id="rId54"/>
    <p:sldId id="321" r:id="rId55"/>
    <p:sldId id="358" r:id="rId56"/>
    <p:sldId id="326" r:id="rId57"/>
    <p:sldId id="610" r:id="rId58"/>
    <p:sldId id="328" r:id="rId59"/>
    <p:sldId id="706" r:id="rId60"/>
    <p:sldId id="330" r:id="rId61"/>
    <p:sldId id="331" r:id="rId62"/>
    <p:sldId id="332" r:id="rId63"/>
    <p:sldId id="333" r:id="rId64"/>
    <p:sldId id="334" r:id="rId65"/>
    <p:sldId id="400" r:id="rId66"/>
    <p:sldId id="401" r:id="rId67"/>
    <p:sldId id="402" r:id="rId68"/>
    <p:sldId id="403" r:id="rId69"/>
    <p:sldId id="399" r:id="rId70"/>
    <p:sldId id="335" r:id="rId71"/>
    <p:sldId id="336" r:id="rId72"/>
    <p:sldId id="337" r:id="rId73"/>
    <p:sldId id="338" r:id="rId74"/>
    <p:sldId id="704" r:id="rId75"/>
    <p:sldId id="359" r:id="rId76"/>
    <p:sldId id="393" r:id="rId77"/>
    <p:sldId id="395" r:id="rId78"/>
    <p:sldId id="392" r:id="rId79"/>
    <p:sldId id="394" r:id="rId80"/>
    <p:sldId id="404" r:id="rId81"/>
  </p:sldIdLst>
  <p:sldSz cx="9144000" cy="6858000" type="screen4x3"/>
  <p:notesSz cx="6797675" cy="987425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4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D9"/>
    <a:srgbClr val="FF9966"/>
    <a:srgbClr val="FFF3FF"/>
    <a:srgbClr val="CC3300"/>
    <a:srgbClr val="FF0000"/>
    <a:srgbClr val="EECEF0"/>
    <a:srgbClr val="000066"/>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13" autoAdjust="0"/>
    <p:restoredTop sz="94660"/>
  </p:normalViewPr>
  <p:slideViewPr>
    <p:cSldViewPr>
      <p:cViewPr varScale="1">
        <p:scale>
          <a:sx n="84" d="100"/>
          <a:sy n="84" d="100"/>
        </p:scale>
        <p:origin x="1238" y="86"/>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ne.yenice\Desktop\CISID%202021%20(2020%20verileri)\2020%20y&#305;l&#305;%20verileri\Olgu%20H&#305;z&#305;,%20&#304;nsidans&#305;,%20Say&#305;lar&#305;%202005-2020.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ine.yenice\Desktop\Veriler\2019%20VER&#304;LER\2019%20Grafikler\&#199;&#304;D-2005-2019%20Grf..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ne.yenice\Desktop\2020%20VER&#304;LER\2019%20TEDAV&#304;%20Veriler\2019%20tedavi%20grafikler-olgu.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C00000"/>
              </a:solidFill>
              <a:round/>
            </a:ln>
            <a:effectLst/>
          </c:spPr>
          <c:marker>
            <c:symbol val="circle"/>
            <c:size val="4"/>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'TOH ve İnsidans'!$I$2:$I$17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'TOH ve İnsidans'!$J$2:$J$17</c:f>
              <c:numCache>
                <c:formatCode>0.0</c:formatCode>
                <c:ptCount val="16"/>
                <c:pt idx="0">
                  <c:v>29.424689379432692</c:v>
                </c:pt>
                <c:pt idx="1">
                  <c:v>28.793931791452085</c:v>
                </c:pt>
                <c:pt idx="2">
                  <c:v>27.258847671422039</c:v>
                </c:pt>
                <c:pt idx="3">
                  <c:v>25.272277539217892</c:v>
                </c:pt>
                <c:pt idx="4">
                  <c:v>23.593840199581837</c:v>
                </c:pt>
                <c:pt idx="5">
                  <c:v>22.046040781743681</c:v>
                </c:pt>
                <c:pt idx="6">
                  <c:v>20.618468679834127</c:v>
                </c:pt>
                <c:pt idx="7">
                  <c:v>19.047333436787923</c:v>
                </c:pt>
                <c:pt idx="8">
                  <c:v>17.177992594133052</c:v>
                </c:pt>
                <c:pt idx="9">
                  <c:v>16.870902229286116</c:v>
                </c:pt>
                <c:pt idx="10">
                  <c:v>15.938318731907231</c:v>
                </c:pt>
                <c:pt idx="11">
                  <c:v>15.267831479675008</c:v>
                </c:pt>
                <c:pt idx="12">
                  <c:v>14.628045047349959</c:v>
                </c:pt>
                <c:pt idx="13">
                  <c:v>14.116404879466559</c:v>
                </c:pt>
                <c:pt idx="14">
                  <c:v>13.525344724623105</c:v>
                </c:pt>
                <c:pt idx="15">
                  <c:v>10.560386743129129</c:v>
                </c:pt>
              </c:numCache>
            </c:numRef>
          </c:val>
          <c:smooth val="0"/>
          <c:extLst>
            <c:ext xmlns:c16="http://schemas.microsoft.com/office/drawing/2014/chart" uri="{C3380CC4-5D6E-409C-BE32-E72D297353CC}">
              <c16:uniqueId val="{00000000-AA3C-4223-9602-0C308214E438}"/>
            </c:ext>
          </c:extLst>
        </c:ser>
        <c:dLbls>
          <c:showLegendKey val="0"/>
          <c:showVal val="0"/>
          <c:showCatName val="0"/>
          <c:showSerName val="0"/>
          <c:showPercent val="0"/>
          <c:showBubbleSize val="0"/>
        </c:dLbls>
        <c:marker val="1"/>
        <c:smooth val="0"/>
        <c:axId val="465031160"/>
        <c:axId val="465026568"/>
      </c:lineChart>
      <c:catAx>
        <c:axId val="465031160"/>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a:t>Yıllar</a:t>
                </a:r>
              </a:p>
            </c:rich>
          </c:tx>
          <c:layout>
            <c:manualLayout>
              <c:xMode val="edge"/>
              <c:yMode val="edge"/>
              <c:x val="0.94788311386053747"/>
              <c:y val="0.9333307682980880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tr-T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tr-TR"/>
          </a:p>
        </c:txPr>
        <c:crossAx val="465026568"/>
        <c:crosses val="autoZero"/>
        <c:auto val="1"/>
        <c:lblAlgn val="ctr"/>
        <c:lblOffset val="100"/>
        <c:noMultiLvlLbl val="0"/>
      </c:catAx>
      <c:valAx>
        <c:axId val="465026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a:t>İnsidans (Yüz binde)</a:t>
                </a:r>
              </a:p>
            </c:rich>
          </c:tx>
          <c:layout>
            <c:manualLayout>
              <c:xMode val="edge"/>
              <c:yMode val="edge"/>
              <c:x val="9.0161072400879311E-3"/>
              <c:y val="3.196455796300427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tr-TR"/>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tr-TR"/>
          </a:p>
        </c:txPr>
        <c:crossAx val="465031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Calibri" panose="020F0502020204030204" pitchFamily="34" charset="0"/>
          <a:cs typeface="Calibri" panose="020F0502020204030204" pitchFamily="34" charset="0"/>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4525139664804"/>
          <c:y val="0.18041259817548699"/>
          <c:w val="0.87430167597765363"/>
          <c:h val="0.55927905434400971"/>
        </c:manualLayout>
      </c:layout>
      <c:lineChart>
        <c:grouping val="standard"/>
        <c:varyColors val="0"/>
        <c:ser>
          <c:idx val="1"/>
          <c:order val="0"/>
          <c:tx>
            <c:strRef>
              <c:f>'graf. (2020)'!$B$4</c:f>
              <c:strCache>
                <c:ptCount val="1"/>
                <c:pt idx="0">
                  <c:v>Yeni olgular</c:v>
                </c:pt>
              </c:strCache>
            </c:strRef>
          </c:tx>
          <c:spPr>
            <a:ln w="25400">
              <a:solidFill>
                <a:srgbClr val="3366FF"/>
              </a:solidFill>
              <a:prstDash val="solid"/>
            </a:ln>
          </c:spPr>
          <c:marker>
            <c:symbol val="square"/>
            <c:size val="6"/>
            <c:spPr>
              <a:solidFill>
                <a:srgbClr val="3366FF"/>
              </a:solidFill>
              <a:ln>
                <a:solidFill>
                  <a:srgbClr val="3366FF"/>
                </a:solidFill>
                <a:prstDash val="solid"/>
              </a:ln>
            </c:spPr>
          </c:marker>
          <c:dLbls>
            <c:dLbl>
              <c:idx val="0"/>
              <c:layout>
                <c:manualLayout>
                  <c:x val="-2.7467411545623835E-2"/>
                  <c:y val="-2.8794883523377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8B-4CCE-B771-3D5A8FD14341}"/>
                </c:ext>
              </c:extLst>
            </c:dLbl>
            <c:dLbl>
              <c:idx val="1"/>
              <c:layout>
                <c:manualLayout>
                  <c:x val="-2.9329608938547486E-2"/>
                  <c:y val="-3.2252698184511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8B-4CCE-B771-3D5A8FD14341}"/>
                </c:ext>
              </c:extLst>
            </c:dLbl>
            <c:dLbl>
              <c:idx val="8"/>
              <c:layout>
                <c:manualLayout>
                  <c:x val="-2.5605214152700118E-2"/>
                  <c:y val="-3.5710512845645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8B-4CCE-B771-3D5A8FD14341}"/>
                </c:ext>
              </c:extLst>
            </c:dLbl>
            <c:dLbl>
              <c:idx val="10"/>
              <c:layout>
                <c:manualLayout>
                  <c:x val="-2.7467411545623835E-2"/>
                  <c:y val="-3.9168327506779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8B-4CCE-B771-3D5A8FD14341}"/>
                </c:ext>
              </c:extLst>
            </c:dLbl>
            <c:dLbl>
              <c:idx val="11"/>
              <c:layout>
                <c:manualLayout>
                  <c:x val="-2.7467411545623974E-2"/>
                  <c:y val="-3.5710512845645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8B-4CCE-B771-3D5A8FD1434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 (2020)'!$A$5:$A$20</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'graf. (2020)'!$B$5:$B$20</c:f>
              <c:numCache>
                <c:formatCode>General</c:formatCode>
                <c:ptCount val="16"/>
                <c:pt idx="0">
                  <c:v>101</c:v>
                </c:pt>
                <c:pt idx="1">
                  <c:v>131</c:v>
                </c:pt>
                <c:pt idx="2">
                  <c:v>120</c:v>
                </c:pt>
                <c:pt idx="3" formatCode="#,##0">
                  <c:v>125</c:v>
                </c:pt>
                <c:pt idx="4" formatCode="#,##0">
                  <c:v>99</c:v>
                </c:pt>
                <c:pt idx="5">
                  <c:v>110</c:v>
                </c:pt>
                <c:pt idx="6">
                  <c:v>116</c:v>
                </c:pt>
                <c:pt idx="7">
                  <c:v>151</c:v>
                </c:pt>
                <c:pt idx="8">
                  <c:v>123</c:v>
                </c:pt>
                <c:pt idx="9">
                  <c:v>121</c:v>
                </c:pt>
                <c:pt idx="10">
                  <c:v>127</c:v>
                </c:pt>
                <c:pt idx="11">
                  <c:v>115</c:v>
                </c:pt>
                <c:pt idx="12">
                  <c:v>128</c:v>
                </c:pt>
                <c:pt idx="13">
                  <c:v>131</c:v>
                </c:pt>
                <c:pt idx="14">
                  <c:v>93</c:v>
                </c:pt>
                <c:pt idx="15">
                  <c:v>88</c:v>
                </c:pt>
              </c:numCache>
            </c:numRef>
          </c:val>
          <c:smooth val="0"/>
          <c:extLst>
            <c:ext xmlns:c16="http://schemas.microsoft.com/office/drawing/2014/chart" uri="{C3380CC4-5D6E-409C-BE32-E72D297353CC}">
              <c16:uniqueId val="{00000005-8B8B-4CCE-B771-3D5A8FD14341}"/>
            </c:ext>
          </c:extLst>
        </c:ser>
        <c:ser>
          <c:idx val="2"/>
          <c:order val="1"/>
          <c:tx>
            <c:strRef>
              <c:f>'graf. (2020)'!$C$4</c:f>
              <c:strCache>
                <c:ptCount val="1"/>
                <c:pt idx="0">
                  <c:v>Önceden tedavi görmüş olgular</c:v>
                </c:pt>
              </c:strCache>
            </c:strRef>
          </c:tx>
          <c:spPr>
            <a:ln w="25400">
              <a:solidFill>
                <a:srgbClr val="008000"/>
              </a:solidFill>
              <a:prstDash val="solid"/>
            </a:ln>
          </c:spPr>
          <c:marker>
            <c:symbol val="triangle"/>
            <c:size val="6"/>
            <c:spPr>
              <a:solidFill>
                <a:srgbClr val="339966"/>
              </a:solidFill>
              <a:ln>
                <a:solidFill>
                  <a:srgbClr val="339966"/>
                </a:solidFill>
                <a:prstDash val="solid"/>
              </a:ln>
            </c:spPr>
          </c:marker>
          <c:dLbls>
            <c:dLbl>
              <c:idx val="0"/>
              <c:layout>
                <c:manualLayout>
                  <c:x val="-2.5139664804469292E-2"/>
                  <c:y val="3.5710512845645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8B-4CCE-B771-3D5A8FD14341}"/>
                </c:ext>
              </c:extLst>
            </c:dLbl>
            <c:dLbl>
              <c:idx val="1"/>
              <c:layout>
                <c:manualLayout>
                  <c:x val="-2.9329608938547486E-2"/>
                  <c:y val="3.9168327506779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8B-4CCE-B771-3D5A8FD14341}"/>
                </c:ext>
              </c:extLst>
            </c:dLbl>
            <c:dLbl>
              <c:idx val="8"/>
              <c:layout>
                <c:manualLayout>
                  <c:x val="-3.1191806331471134E-2"/>
                  <c:y val="3.5710512845645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8B-4CCE-B771-3D5A8FD14341}"/>
                </c:ext>
              </c:extLst>
            </c:dLbl>
            <c:dLbl>
              <c:idx val="10"/>
              <c:layout>
                <c:manualLayout>
                  <c:x val="-2.9329608938547622E-2"/>
                  <c:y val="3.9168327506779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8B-4CCE-B771-3D5A8FD14341}"/>
                </c:ext>
              </c:extLst>
            </c:dLbl>
            <c:dLbl>
              <c:idx val="11"/>
              <c:layout>
                <c:manualLayout>
                  <c:x val="-2.3277467411545759E-2"/>
                  <c:y val="4.2626142167913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8B-4CCE-B771-3D5A8FD14341}"/>
                </c:ext>
              </c:extLst>
            </c:dLbl>
            <c:dLbl>
              <c:idx val="12"/>
              <c:layout>
                <c:manualLayout>
                  <c:x val="-2.5139664804469275E-2"/>
                  <c:y val="3.2252698184511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8B-4CCE-B771-3D5A8FD14341}"/>
                </c:ext>
              </c:extLst>
            </c:dLbl>
            <c:dLbl>
              <c:idx val="13"/>
              <c:layout>
                <c:manualLayout>
                  <c:x val="-2.8864059590316574E-2"/>
                  <c:y val="3.9168327506779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8B-4CCE-B771-3D5A8FD14341}"/>
                </c:ext>
              </c:extLst>
            </c:dLbl>
            <c:dLbl>
              <c:idx val="14"/>
              <c:layout>
                <c:manualLayout>
                  <c:x val="-2.7001862197392923E-2"/>
                  <c:y val="3.2252698184511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8B-4CCE-B771-3D5A8FD14341}"/>
                </c:ext>
              </c:extLst>
            </c:dLbl>
            <c:dLbl>
              <c:idx val="15"/>
              <c:layout>
                <c:manualLayout>
                  <c:x val="-2.5139664804469275E-2"/>
                  <c:y val="2.1879254201108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8B-4CCE-B771-3D5A8FD1434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 (2020)'!$A$5:$A$20</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'graf. (2020)'!$C$5:$C$20</c:f>
              <c:numCache>
                <c:formatCode>General</c:formatCode>
                <c:ptCount val="16"/>
                <c:pt idx="0">
                  <c:v>90</c:v>
                </c:pt>
                <c:pt idx="1">
                  <c:v>118</c:v>
                </c:pt>
                <c:pt idx="2">
                  <c:v>120</c:v>
                </c:pt>
                <c:pt idx="3" formatCode="#,##0">
                  <c:v>138</c:v>
                </c:pt>
                <c:pt idx="4" formatCode="#,##0">
                  <c:v>123</c:v>
                </c:pt>
                <c:pt idx="5">
                  <c:v>140</c:v>
                </c:pt>
                <c:pt idx="6">
                  <c:v>146</c:v>
                </c:pt>
                <c:pt idx="7">
                  <c:v>140</c:v>
                </c:pt>
                <c:pt idx="8">
                  <c:v>105</c:v>
                </c:pt>
                <c:pt idx="9">
                  <c:v>132</c:v>
                </c:pt>
                <c:pt idx="10">
                  <c:v>103</c:v>
                </c:pt>
                <c:pt idx="11">
                  <c:v>85</c:v>
                </c:pt>
                <c:pt idx="12">
                  <c:v>63</c:v>
                </c:pt>
                <c:pt idx="13">
                  <c:v>45</c:v>
                </c:pt>
                <c:pt idx="14">
                  <c:v>34</c:v>
                </c:pt>
                <c:pt idx="15">
                  <c:v>25</c:v>
                </c:pt>
              </c:numCache>
            </c:numRef>
          </c:val>
          <c:smooth val="0"/>
          <c:extLst>
            <c:ext xmlns:c16="http://schemas.microsoft.com/office/drawing/2014/chart" uri="{C3380CC4-5D6E-409C-BE32-E72D297353CC}">
              <c16:uniqueId val="{0000000F-8B8B-4CCE-B771-3D5A8FD14341}"/>
            </c:ext>
          </c:extLst>
        </c:ser>
        <c:ser>
          <c:idx val="3"/>
          <c:order val="2"/>
          <c:tx>
            <c:strRef>
              <c:f>'graf. (2020)'!$D$4</c:f>
              <c:strCache>
                <c:ptCount val="1"/>
                <c:pt idx="0">
                  <c:v>Tüm olgular</c:v>
                </c:pt>
              </c:strCache>
            </c:strRef>
          </c:tx>
          <c:spPr>
            <a:ln>
              <a:solidFill>
                <a:srgbClr val="FF0000"/>
              </a:solidFill>
            </a:ln>
          </c:spPr>
          <c:marker>
            <c:symbol val="circle"/>
            <c:size val="6"/>
            <c:spPr>
              <a:solidFill>
                <a:srgbClr val="FF0000"/>
              </a:solidFill>
              <a:ln>
                <a:solidFill>
                  <a:srgbClr val="FF00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 (2020)'!$A$5:$A$20</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'graf. (2020)'!$D$5:$D$20</c:f>
              <c:numCache>
                <c:formatCode>General</c:formatCode>
                <c:ptCount val="16"/>
                <c:pt idx="0">
                  <c:v>191</c:v>
                </c:pt>
                <c:pt idx="1">
                  <c:v>249</c:v>
                </c:pt>
                <c:pt idx="2">
                  <c:v>240</c:v>
                </c:pt>
                <c:pt idx="3" formatCode="#,##0">
                  <c:v>263</c:v>
                </c:pt>
                <c:pt idx="4" formatCode="#,##0">
                  <c:v>222</c:v>
                </c:pt>
                <c:pt idx="5" formatCode="#,##0">
                  <c:v>250</c:v>
                </c:pt>
                <c:pt idx="6">
                  <c:v>262</c:v>
                </c:pt>
                <c:pt idx="7">
                  <c:v>291</c:v>
                </c:pt>
                <c:pt idx="8">
                  <c:v>228</c:v>
                </c:pt>
                <c:pt idx="9">
                  <c:v>253</c:v>
                </c:pt>
                <c:pt idx="10">
                  <c:v>230</c:v>
                </c:pt>
                <c:pt idx="11">
                  <c:v>200</c:v>
                </c:pt>
                <c:pt idx="12">
                  <c:v>191</c:v>
                </c:pt>
                <c:pt idx="13">
                  <c:v>176</c:v>
                </c:pt>
                <c:pt idx="14">
                  <c:v>127</c:v>
                </c:pt>
                <c:pt idx="15">
                  <c:v>113</c:v>
                </c:pt>
              </c:numCache>
            </c:numRef>
          </c:val>
          <c:smooth val="0"/>
          <c:extLst>
            <c:ext xmlns:c16="http://schemas.microsoft.com/office/drawing/2014/chart" uri="{C3380CC4-5D6E-409C-BE32-E72D297353CC}">
              <c16:uniqueId val="{00000010-8B8B-4CCE-B771-3D5A8FD14341}"/>
            </c:ext>
          </c:extLst>
        </c:ser>
        <c:dLbls>
          <c:dLblPos val="t"/>
          <c:showLegendKey val="0"/>
          <c:showVal val="1"/>
          <c:showCatName val="0"/>
          <c:showSerName val="0"/>
          <c:showPercent val="0"/>
          <c:showBubbleSize val="0"/>
        </c:dLbls>
        <c:marker val="1"/>
        <c:smooth val="0"/>
        <c:axId val="221712648"/>
        <c:axId val="1"/>
      </c:lineChart>
      <c:catAx>
        <c:axId val="221712648"/>
        <c:scaling>
          <c:orientation val="minMax"/>
        </c:scaling>
        <c:delete val="0"/>
        <c:axPos val="b"/>
        <c:title>
          <c:tx>
            <c:rich>
              <a:bodyPr/>
              <a:lstStyle/>
              <a:p>
                <a:pPr>
                  <a:defRPr/>
                </a:pPr>
                <a:r>
                  <a:rPr lang="tr-TR"/>
                  <a:t>Yıl</a:t>
                </a:r>
              </a:p>
            </c:rich>
          </c:tx>
          <c:layout>
            <c:manualLayout>
              <c:xMode val="edge"/>
              <c:yMode val="edge"/>
              <c:x val="0.88826815642458101"/>
              <c:y val="0.8268755608633753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tr-TR"/>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FFFFFF"/>
              </a:solidFill>
              <a:prstDash val="solid"/>
            </a:ln>
          </c:spPr>
        </c:majorGridlines>
        <c:title>
          <c:tx>
            <c:rich>
              <a:bodyPr/>
              <a:lstStyle/>
              <a:p>
                <a:pPr>
                  <a:defRPr/>
                </a:pPr>
                <a:r>
                  <a:rPr lang="tr-TR"/>
                  <a:t>Olgu Sayısı</a:t>
                </a:r>
              </a:p>
            </c:rich>
          </c:tx>
          <c:layout>
            <c:manualLayout>
              <c:xMode val="edge"/>
              <c:yMode val="edge"/>
              <c:x val="2.23463687150838E-2"/>
              <c:y val="0.3591741392223144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tr-TR"/>
          </a:p>
        </c:txPr>
        <c:crossAx val="221712648"/>
        <c:crosses val="autoZero"/>
        <c:crossBetween val="between"/>
      </c:valAx>
      <c:spPr>
        <a:solidFill>
          <a:srgbClr val="FFFFFF"/>
        </a:solidFill>
        <a:ln w="12700">
          <a:solidFill>
            <a:srgbClr val="FFFFFF"/>
          </a:solidFill>
          <a:prstDash val="solid"/>
        </a:ln>
      </c:spPr>
    </c:plotArea>
    <c:legend>
      <c:legendPos val="r"/>
      <c:layout>
        <c:manualLayout>
          <c:xMode val="edge"/>
          <c:yMode val="edge"/>
          <c:x val="0.14376178536342174"/>
          <c:y val="0.8796694111368859"/>
          <c:w val="0.65542955175295825"/>
          <c:h val="8.9210256912906627E-2"/>
        </c:manualLayout>
      </c:layout>
      <c:overlay val="0"/>
      <c:spPr>
        <a:solidFill>
          <a:srgbClr val="FFFFFF"/>
        </a:solidFill>
        <a:ln w="3175">
          <a:no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Calibri" panose="020F0502020204030204" pitchFamily="34" charset="0"/>
          <a:ea typeface="Arial Tur"/>
          <a:cs typeface="Calibri" panose="020F0502020204030204" pitchFamily="34" charset="0"/>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9789816187425"/>
          <c:y val="0.17733093536899946"/>
          <c:w val="0.8769239003567274"/>
          <c:h val="0.55027434583576118"/>
        </c:manualLayout>
      </c:layout>
      <c:barChart>
        <c:barDir val="col"/>
        <c:grouping val="clustered"/>
        <c:varyColors val="0"/>
        <c:ser>
          <c:idx val="0"/>
          <c:order val="0"/>
          <c:tx>
            <c:strRef>
              <c:f>'olgu graf'!$B$7</c:f>
              <c:strCache>
                <c:ptCount val="1"/>
                <c:pt idx="0">
                  <c:v>Yeni Olgular</c:v>
                </c:pt>
              </c:strCache>
            </c:strRef>
          </c:tx>
          <c:spPr>
            <a:solidFill>
              <a:srgbClr val="FFFF99"/>
            </a:solidFill>
            <a:ln w="12700">
              <a:solidFill>
                <a:srgbClr val="000000"/>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'olgu graf'!$C$5:$G$5</c:f>
              <c:strCache>
                <c:ptCount val="5"/>
                <c:pt idx="0">
                  <c:v>Tedavi
 Başarısı</c:v>
                </c:pt>
                <c:pt idx="1">
                  <c:v>Takip Dışı Kalan</c:v>
                </c:pt>
                <c:pt idx="2">
                  <c:v>Tedavi 
Başarısızlığı</c:v>
                </c:pt>
                <c:pt idx="3">
                  <c:v>Ölüm</c:v>
                </c:pt>
                <c:pt idx="4">
                  <c:v>Halen 
Tedavide</c:v>
                </c:pt>
              </c:strCache>
            </c:strRef>
          </c:cat>
          <c:val>
            <c:numRef>
              <c:f>'olgu graf'!$C$7:$G$7</c:f>
              <c:numCache>
                <c:formatCode>0.0</c:formatCode>
                <c:ptCount val="5"/>
                <c:pt idx="0">
                  <c:v>82.571562646644765</c:v>
                </c:pt>
                <c:pt idx="1">
                  <c:v>1.7925856405443454</c:v>
                </c:pt>
                <c:pt idx="2">
                  <c:v>0.18770530267480057</c:v>
                </c:pt>
                <c:pt idx="3">
                  <c:v>8.8503050211168475</c:v>
                </c:pt>
                <c:pt idx="4">
                  <c:v>5.2557484748944159</c:v>
                </c:pt>
              </c:numCache>
            </c:numRef>
          </c:val>
          <c:extLst>
            <c:ext xmlns:c16="http://schemas.microsoft.com/office/drawing/2014/chart" uri="{C3380CC4-5D6E-409C-BE32-E72D297353CC}">
              <c16:uniqueId val="{00000000-2443-4026-9408-D1D9C6194BB4}"/>
            </c:ext>
          </c:extLst>
        </c:ser>
        <c:ser>
          <c:idx val="1"/>
          <c:order val="1"/>
          <c:tx>
            <c:strRef>
              <c:f>'olgu graf'!$B$8</c:f>
              <c:strCache>
                <c:ptCount val="1"/>
                <c:pt idx="0">
                  <c:v>Önceden Tedavi Görmüş Olgular</c:v>
                </c:pt>
              </c:strCache>
            </c:strRef>
          </c:tx>
          <c:spPr>
            <a:solidFill>
              <a:srgbClr val="99CC00"/>
            </a:solidFill>
            <a:ln w="12700">
              <a:solidFill>
                <a:srgbClr val="000000"/>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'olgu graf'!$C$5:$G$5</c:f>
              <c:strCache>
                <c:ptCount val="5"/>
                <c:pt idx="0">
                  <c:v>Tedavi
 Başarısı</c:v>
                </c:pt>
                <c:pt idx="1">
                  <c:v>Takip Dışı Kalan</c:v>
                </c:pt>
                <c:pt idx="2">
                  <c:v>Tedavi 
Başarısızlığı</c:v>
                </c:pt>
                <c:pt idx="3">
                  <c:v>Ölüm</c:v>
                </c:pt>
                <c:pt idx="4">
                  <c:v>Halen 
Tedavide</c:v>
                </c:pt>
              </c:strCache>
            </c:strRef>
          </c:cat>
          <c:val>
            <c:numRef>
              <c:f>'olgu graf'!$C$8:$G$8</c:f>
              <c:numCache>
                <c:formatCode>0.0</c:formatCode>
                <c:ptCount val="5"/>
                <c:pt idx="0">
                  <c:v>71.879286694101509</c:v>
                </c:pt>
                <c:pt idx="1">
                  <c:v>5.6241426611796985</c:v>
                </c:pt>
                <c:pt idx="2">
                  <c:v>0.68587105624142664</c:v>
                </c:pt>
                <c:pt idx="3">
                  <c:v>7.4074074074074066</c:v>
                </c:pt>
                <c:pt idx="4">
                  <c:v>13.991769547325102</c:v>
                </c:pt>
              </c:numCache>
            </c:numRef>
          </c:val>
          <c:extLst>
            <c:ext xmlns:c16="http://schemas.microsoft.com/office/drawing/2014/chart" uri="{C3380CC4-5D6E-409C-BE32-E72D297353CC}">
              <c16:uniqueId val="{00000001-2443-4026-9408-D1D9C6194BB4}"/>
            </c:ext>
          </c:extLst>
        </c:ser>
        <c:ser>
          <c:idx val="2"/>
          <c:order val="2"/>
          <c:tx>
            <c:strRef>
              <c:f>'olgu graf'!$B$9</c:f>
              <c:strCache>
                <c:ptCount val="1"/>
                <c:pt idx="0">
                  <c:v>Tüm Olgular</c:v>
                </c:pt>
              </c:strCache>
            </c:strRef>
          </c:tx>
          <c:spPr>
            <a:solidFill>
              <a:srgbClr val="3366FF"/>
            </a:solidFill>
            <a:ln w="12700">
              <a:solidFill>
                <a:srgbClr val="000000"/>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'olgu graf'!$C$5:$G$5</c:f>
              <c:strCache>
                <c:ptCount val="5"/>
                <c:pt idx="0">
                  <c:v>Tedavi
 Başarısı</c:v>
                </c:pt>
                <c:pt idx="1">
                  <c:v>Takip Dışı Kalan</c:v>
                </c:pt>
                <c:pt idx="2">
                  <c:v>Tedavi 
Başarısızlığı</c:v>
                </c:pt>
                <c:pt idx="3">
                  <c:v>Ölüm</c:v>
                </c:pt>
                <c:pt idx="4">
                  <c:v>Halen 
Tedavide</c:v>
                </c:pt>
              </c:strCache>
            </c:strRef>
          </c:cat>
          <c:val>
            <c:numRef>
              <c:f>'olgu graf'!$C$9:$G$9</c:f>
              <c:numCache>
                <c:formatCode>0.0</c:formatCode>
                <c:ptCount val="5"/>
                <c:pt idx="0">
                  <c:v>81.886858749121572</c:v>
                </c:pt>
                <c:pt idx="1">
                  <c:v>2.0379479971890371</c:v>
                </c:pt>
                <c:pt idx="2">
                  <c:v>0.21960646521433591</c:v>
                </c:pt>
                <c:pt idx="3">
                  <c:v>8.7579058327477153</c:v>
                </c:pt>
                <c:pt idx="4">
                  <c:v>5.8151791988756152</c:v>
                </c:pt>
              </c:numCache>
            </c:numRef>
          </c:val>
          <c:extLst>
            <c:ext xmlns:c16="http://schemas.microsoft.com/office/drawing/2014/chart" uri="{C3380CC4-5D6E-409C-BE32-E72D297353CC}">
              <c16:uniqueId val="{00000002-2443-4026-9408-D1D9C6194BB4}"/>
            </c:ext>
          </c:extLst>
        </c:ser>
        <c:dLbls>
          <c:showLegendKey val="0"/>
          <c:showVal val="0"/>
          <c:showCatName val="0"/>
          <c:showSerName val="0"/>
          <c:showPercent val="0"/>
          <c:showBubbleSize val="0"/>
        </c:dLbls>
        <c:gapWidth val="150"/>
        <c:axId val="220613248"/>
        <c:axId val="1"/>
      </c:barChart>
      <c:catAx>
        <c:axId val="220613248"/>
        <c:scaling>
          <c:orientation val="minMax"/>
        </c:scaling>
        <c:delete val="0"/>
        <c:axPos val="b"/>
        <c:title>
          <c:tx>
            <c:rich>
              <a:bodyPr/>
              <a:lstStyle/>
              <a:p>
                <a:pPr>
                  <a:defRPr/>
                </a:pPr>
                <a:r>
                  <a:rPr lang="tr-TR" dirty="0"/>
                  <a:t>Tedavi Sonucu</a:t>
                </a:r>
              </a:p>
            </c:rich>
          </c:tx>
          <c:layout>
            <c:manualLayout>
              <c:xMode val="edge"/>
              <c:yMode val="edge"/>
              <c:x val="0.83535161701034188"/>
              <c:y val="0.8765578034952266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tr-TR"/>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FFFFFF"/>
              </a:solidFill>
              <a:prstDash val="solid"/>
            </a:ln>
          </c:spPr>
        </c:majorGridlines>
        <c:title>
          <c:tx>
            <c:rich>
              <a:bodyPr rot="0" vert="horz"/>
              <a:lstStyle/>
              <a:p>
                <a:pPr algn="ctr">
                  <a:defRPr/>
                </a:pPr>
                <a:r>
                  <a:rPr lang="tr-TR"/>
                  <a:t>%</a:t>
                </a:r>
              </a:p>
            </c:rich>
          </c:tx>
          <c:layout>
            <c:manualLayout>
              <c:xMode val="edge"/>
              <c:yMode val="edge"/>
              <c:x val="1.1664508698212561E-2"/>
              <c:y val="0.1344890768632016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tr-TR"/>
          </a:p>
        </c:txPr>
        <c:crossAx val="220613248"/>
        <c:crosses val="autoZero"/>
        <c:crossBetween val="between"/>
      </c:valAx>
      <c:spPr>
        <a:solidFill>
          <a:srgbClr val="FFFFFF"/>
        </a:solidFill>
        <a:ln w="12700">
          <a:solidFill>
            <a:srgbClr val="FFFFFF"/>
          </a:solidFill>
          <a:prstDash val="solid"/>
        </a:ln>
      </c:spPr>
    </c:plotArea>
    <c:legend>
      <c:legendPos val="r"/>
      <c:layout>
        <c:manualLayout>
          <c:xMode val="edge"/>
          <c:yMode val="edge"/>
          <c:x val="6.9243265326670134E-2"/>
          <c:y val="0.89392519984707963"/>
          <c:w val="0.7449645020873884"/>
          <c:h val="8.3206842649853938E-2"/>
        </c:manualLayout>
      </c:layout>
      <c:overlay val="0"/>
      <c:spPr>
        <a:solidFill>
          <a:srgbClr val="FFFFFF"/>
        </a:solidFill>
        <a:ln w="3175">
          <a:solidFill>
            <a:srgbClr val="000000"/>
          </a:solidFill>
          <a:prstDash val="solid"/>
        </a:ln>
      </c:spPr>
      <c:txPr>
        <a:bodyPr/>
        <a:lstStyle/>
        <a:p>
          <a:pPr>
            <a:defRPr sz="1200"/>
          </a:pPr>
          <a:endParaRPr lang="tr-TR"/>
        </a:p>
      </c:txPr>
    </c:legend>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Calibri" panose="020F0502020204030204" pitchFamily="34" charset="0"/>
          <a:ea typeface="Arial Tur"/>
          <a:cs typeface="Calibri" panose="020F0502020204030204" pitchFamily="34" charset="0"/>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28003" name="Rectangle 3"/>
          <p:cNvSpPr>
            <a:spLocks noGrp="1" noChangeArrowheads="1"/>
          </p:cNvSpPr>
          <p:nvPr>
            <p:ph type="dt" sz="quarter"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tr-TR"/>
          </a:p>
        </p:txBody>
      </p:sp>
      <p:sp>
        <p:nvSpPr>
          <p:cNvPr id="128004" name="Rectangle 4"/>
          <p:cNvSpPr>
            <a:spLocks noGrp="1" noChangeArrowheads="1"/>
          </p:cNvSpPr>
          <p:nvPr>
            <p:ph type="ftr" sz="quarter" idx="2"/>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28005" name="Rectangle 5"/>
          <p:cNvSpPr>
            <a:spLocks noGrp="1" noChangeArrowheads="1"/>
          </p:cNvSpPr>
          <p:nvPr>
            <p:ph type="sldNum" sz="quarter" idx="3"/>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0CC4C58-DD14-42EF-92E5-333D68C65D57}" type="slidenum">
              <a:rPr lang="tr-TR" altLang="tr-TR"/>
              <a:pPr/>
              <a:t>‹#›</a:t>
            </a:fld>
            <a:endParaRPr lang="tr-TR" altLang="tr-TR"/>
          </a:p>
        </p:txBody>
      </p:sp>
    </p:spTree>
    <p:extLst>
      <p:ext uri="{BB962C8B-B14F-4D97-AF65-F5344CB8AC3E}">
        <p14:creationId xmlns:p14="http://schemas.microsoft.com/office/powerpoint/2010/main" val="89341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18787" name="Rectangle 3"/>
          <p:cNvSpPr>
            <a:spLocks noGrp="1" noChangeArrowheads="1"/>
          </p:cNvSpPr>
          <p:nvPr>
            <p:ph type="dt"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tr-TR"/>
          </a:p>
        </p:txBody>
      </p:sp>
      <p:sp>
        <p:nvSpPr>
          <p:cNvPr id="73732"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9450" y="4689993"/>
            <a:ext cx="5438775"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18790" name="Rectangle 6"/>
          <p:cNvSpPr>
            <a:spLocks noGrp="1" noChangeArrowheads="1"/>
          </p:cNvSpPr>
          <p:nvPr>
            <p:ph type="ftr" sz="quarter" idx="4"/>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tr-TR"/>
          </a:p>
        </p:txBody>
      </p:sp>
      <p:sp>
        <p:nvSpPr>
          <p:cNvPr id="118791" name="Rectangle 7"/>
          <p:cNvSpPr>
            <a:spLocks noGrp="1" noChangeArrowheads="1"/>
          </p:cNvSpPr>
          <p:nvPr>
            <p:ph type="sldNum" sz="quarter" idx="5"/>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89140E78-1A58-4FA0-8328-82203704129F}" type="slidenum">
              <a:rPr lang="tr-TR" altLang="tr-TR"/>
              <a:pPr/>
              <a:t>‹#›</a:t>
            </a:fld>
            <a:endParaRPr lang="tr-TR" altLang="tr-TR"/>
          </a:p>
        </p:txBody>
      </p:sp>
    </p:spTree>
    <p:extLst>
      <p:ext uri="{BB962C8B-B14F-4D97-AF65-F5344CB8AC3E}">
        <p14:creationId xmlns:p14="http://schemas.microsoft.com/office/powerpoint/2010/main" val="4085981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66C0A226-252A-4C1C-9D5E-0C15C6BFD320}" type="datetimeFigureOut">
              <a:rPr lang="tr-TR"/>
              <a:pPr>
                <a:defRPr/>
              </a:pPr>
              <a:t>13.12.2021</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E030221D-0D24-4F25-892C-41B1B6B833FE}" type="slidenum">
              <a:rPr lang="tr-TR" altLang="tr-TR"/>
              <a:pPr/>
              <a:t>‹#›</a:t>
            </a:fld>
            <a:endParaRPr lang="tr-TR" altLang="tr-TR"/>
          </a:p>
        </p:txBody>
      </p:sp>
    </p:spTree>
    <p:extLst>
      <p:ext uri="{BB962C8B-B14F-4D97-AF65-F5344CB8AC3E}">
        <p14:creationId xmlns:p14="http://schemas.microsoft.com/office/powerpoint/2010/main" val="313981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0C144771-4857-437B-B436-6D39DA96D1E1}" type="datetimeFigureOut">
              <a:rPr lang="tr-TR"/>
              <a:pPr>
                <a:defRPr/>
              </a:pPr>
              <a:t>13.12.2021</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4655A1E1-0C17-4B9B-AC10-4E8701D77814}" type="slidenum">
              <a:rPr lang="tr-TR" altLang="tr-TR"/>
              <a:pPr/>
              <a:t>‹#›</a:t>
            </a:fld>
            <a:endParaRPr lang="tr-TR" altLang="tr-TR"/>
          </a:p>
        </p:txBody>
      </p:sp>
    </p:spTree>
    <p:extLst>
      <p:ext uri="{BB962C8B-B14F-4D97-AF65-F5344CB8AC3E}">
        <p14:creationId xmlns:p14="http://schemas.microsoft.com/office/powerpoint/2010/main" val="2258647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1224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92463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66726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16120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45726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97840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13582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21717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26600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546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1A0C4ADE-A89C-4CC7-8007-2FE76A0020BD}" type="datetimeFigureOut">
              <a:rPr lang="tr-TR"/>
              <a:pPr>
                <a:defRPr/>
              </a:pPr>
              <a:t>13.12.2021</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606245CB-F2A5-47B5-8BFA-43D3E2BD86E6}" type="slidenum">
              <a:rPr lang="tr-TR" altLang="tr-TR"/>
              <a:pPr/>
              <a:t>‹#›</a:t>
            </a:fld>
            <a:endParaRPr lang="tr-TR" altLang="tr-TR"/>
          </a:p>
        </p:txBody>
      </p:sp>
    </p:spTree>
    <p:extLst>
      <p:ext uri="{BB962C8B-B14F-4D97-AF65-F5344CB8AC3E}">
        <p14:creationId xmlns:p14="http://schemas.microsoft.com/office/powerpoint/2010/main" val="22255525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988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08027522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9451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4501589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500294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25579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88209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4683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7110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5EED49B5-1E51-476E-B1C4-F1F55CBA54CA}" type="datetimeFigureOut">
              <a:rPr lang="tr-TR"/>
              <a:pPr>
                <a:defRPr/>
              </a:pPr>
              <a:t>13.12.2021</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765076F3-681D-472A-95EC-B1587C726FE4}" type="slidenum">
              <a:rPr lang="tr-TR" altLang="tr-TR"/>
              <a:pPr/>
              <a:t>‹#›</a:t>
            </a:fld>
            <a:endParaRPr lang="tr-TR" altLang="tr-TR"/>
          </a:p>
        </p:txBody>
      </p:sp>
    </p:spTree>
    <p:extLst>
      <p:ext uri="{BB962C8B-B14F-4D97-AF65-F5344CB8AC3E}">
        <p14:creationId xmlns:p14="http://schemas.microsoft.com/office/powerpoint/2010/main" val="4286879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73190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62226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444501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956151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39387616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401953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17913099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459258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9584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94957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2C4D27C7-E3AD-45F1-80A8-7C09A21101F1}" type="datetimeFigureOut">
              <a:rPr lang="tr-TR"/>
              <a:pPr>
                <a:defRPr/>
              </a:pPr>
              <a:t>13.12.2021</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04693F70-2F57-437B-B8F2-5E907066FF7E}" type="slidenum">
              <a:rPr lang="tr-TR" altLang="tr-TR"/>
              <a:pPr/>
              <a:t>‹#›</a:t>
            </a:fld>
            <a:endParaRPr lang="tr-TR" altLang="tr-TR"/>
          </a:p>
        </p:txBody>
      </p:sp>
    </p:spTree>
    <p:extLst>
      <p:ext uri="{BB962C8B-B14F-4D97-AF65-F5344CB8AC3E}">
        <p14:creationId xmlns:p14="http://schemas.microsoft.com/office/powerpoint/2010/main" val="292426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166835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2129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037894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12779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545881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2519850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69620630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722313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61541656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66723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60270F71-40C6-493D-AC38-B439AFE536FF}" type="datetimeFigureOut">
              <a:rPr lang="tr-TR"/>
              <a:pPr>
                <a:defRPr/>
              </a:pPr>
              <a:t>13.12.2021</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B39183DA-1199-4E3C-AB54-0BCFECC3E260}" type="slidenum">
              <a:rPr lang="tr-TR" altLang="tr-TR"/>
              <a:pPr/>
              <a:t>‹#›</a:t>
            </a:fld>
            <a:endParaRPr lang="tr-TR" altLang="tr-TR"/>
          </a:p>
        </p:txBody>
      </p:sp>
    </p:spTree>
    <p:extLst>
      <p:ext uri="{BB962C8B-B14F-4D97-AF65-F5344CB8AC3E}">
        <p14:creationId xmlns:p14="http://schemas.microsoft.com/office/powerpoint/2010/main" val="594129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427970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809587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299961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64317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71656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892318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86291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3487534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279090246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14669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1080B0C4-84B1-44B2-8740-EA712BF08528}" type="datetimeFigureOut">
              <a:rPr lang="tr-TR"/>
              <a:pPr>
                <a:defRPr/>
              </a:pPr>
              <a:t>13.12.2021</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DD64FCCD-802C-4A02-BF7A-520EAFD76EB7}" type="slidenum">
              <a:rPr lang="tr-TR" altLang="tr-TR"/>
              <a:pPr/>
              <a:t>‹#›</a:t>
            </a:fld>
            <a:endParaRPr lang="tr-TR" altLang="tr-TR"/>
          </a:p>
        </p:txBody>
      </p:sp>
    </p:spTree>
    <p:extLst>
      <p:ext uri="{BB962C8B-B14F-4D97-AF65-F5344CB8AC3E}">
        <p14:creationId xmlns:p14="http://schemas.microsoft.com/office/powerpoint/2010/main" val="3148162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84224439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889789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940626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003183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974990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465807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029254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505777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917004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269542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125B7008-3442-48FC-8D5D-1BE2CA1AC2C0}" type="datetimeFigureOut">
              <a:rPr lang="tr-TR"/>
              <a:pPr>
                <a:defRPr/>
              </a:pPr>
              <a:t>13.12.2021</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51A46C41-A8D0-49D7-94E4-0BF4766FE2FF}" type="slidenum">
              <a:rPr lang="tr-TR" altLang="tr-TR"/>
              <a:pPr/>
              <a:t>‹#›</a:t>
            </a:fld>
            <a:endParaRPr lang="tr-TR" altLang="tr-TR"/>
          </a:p>
        </p:txBody>
      </p:sp>
    </p:spTree>
    <p:extLst>
      <p:ext uri="{BB962C8B-B14F-4D97-AF65-F5344CB8AC3E}">
        <p14:creationId xmlns:p14="http://schemas.microsoft.com/office/powerpoint/2010/main" val="3363052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169"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2204" indent="0" algn="r">
              <a:buNone/>
              <a:defRPr>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844083">
              <a:defRPr/>
            </a:pPr>
            <a:fld id="{2FE58E64-FB78-4BD6-A5E6-E6ABBD8390AF}"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19" name="Footer Placeholder 18"/>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27" name="Slide Number Placeholder 26"/>
          <p:cNvSpPr>
            <a:spLocks noGrp="1"/>
          </p:cNvSpPr>
          <p:nvPr>
            <p:ph type="sldNum" sz="quarter" idx="12"/>
          </p:nvPr>
        </p:nvSpPr>
        <p:spPr/>
        <p:txBody>
          <a:bodyPr/>
          <a:lstStyle/>
          <a:p>
            <a:pPr defTabSz="844083">
              <a:defRPr/>
            </a:pPr>
            <a:fld id="{F3AB4058-40C5-45E8-A88C-37B70801727F}"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418733351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3909791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169"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031">
                <a:solidFill>
                  <a:schemeClr val="tx1"/>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defTabSz="844083">
              <a:defRPr/>
            </a:pPr>
            <a:fld id="{F7D6DA3B-EBF3-4F56-A3B9-E9AB9B028CC7}" type="datetimeFigureOut">
              <a:rPr lang="tr-TR" smtClean="0">
                <a:solidFill>
                  <a:srgbClr val="DBF5F9">
                    <a:shade val="90000"/>
                  </a:srgbClr>
                </a:solidFill>
                <a:latin typeface="Arial" charset="0"/>
                <a:cs typeface="+mn-cs"/>
              </a:rPr>
              <a:pPr defTabSz="844083">
                <a:defRPr/>
              </a:pPr>
              <a:t>13.12.2021</a:t>
            </a:fld>
            <a:endParaRPr lang="tr-TR">
              <a:solidFill>
                <a:srgbClr val="DBF5F9">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DBF5F9">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A386BBBF-AA5B-4DFC-898F-4C823D094CEC}" type="slidenum">
              <a:rPr lang="tr-TR" smtClean="0">
                <a:solidFill>
                  <a:srgbClr val="DBF5F9">
                    <a:shade val="90000"/>
                  </a:srgbClr>
                </a:solidFill>
                <a:latin typeface="Arial" charset="0"/>
                <a:cs typeface="+mn-cs"/>
              </a:rPr>
              <a:pPr defTabSz="844083">
                <a:defRPr/>
              </a:pPr>
              <a:t>‹#›</a:t>
            </a:fld>
            <a:endParaRPr lang="tr-TR">
              <a:solidFill>
                <a:srgbClr val="DBF5F9">
                  <a:shade val="90000"/>
                </a:srgbClr>
              </a:solidFill>
              <a:latin typeface="Arial" charset="0"/>
              <a:cs typeface="+mn-cs"/>
            </a:endParaRPr>
          </a:p>
        </p:txBody>
      </p:sp>
    </p:spTree>
    <p:extLst>
      <p:ext uri="{BB962C8B-B14F-4D97-AF65-F5344CB8AC3E}">
        <p14:creationId xmlns:p14="http://schemas.microsoft.com/office/powerpoint/2010/main" val="318809066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400"/>
            </a:lvl1pPr>
            <a:lvl2pPr>
              <a:defRPr sz="2215"/>
            </a:lvl2pPr>
            <a:lvl3pPr>
              <a:defRPr sz="1846"/>
            </a:lvl3pPr>
            <a:lvl4pPr>
              <a:defRPr sz="1662"/>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199438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215" b="1" cap="none" baseline="0">
                <a:solidFill>
                  <a:schemeClr val="tx2"/>
                </a:solidFill>
                <a:effectLst/>
              </a:defRPr>
            </a:lvl1pPr>
            <a:lvl2pPr>
              <a:buNone/>
              <a:defRPr sz="1846" b="1"/>
            </a:lvl2pPr>
            <a:lvl3pPr>
              <a:buNone/>
              <a:defRPr sz="1662" b="1"/>
            </a:lvl3pPr>
            <a:lvl4pPr>
              <a:buNone/>
              <a:defRPr sz="1477" b="1"/>
            </a:lvl4pPr>
            <a:lvl5pPr>
              <a:buNone/>
              <a:defRPr sz="1477"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031"/>
            </a:lvl1pPr>
            <a:lvl2pPr>
              <a:defRPr sz="1846"/>
            </a:lvl2pPr>
            <a:lvl3pPr>
              <a:defRPr sz="1662"/>
            </a:lvl3pPr>
            <a:lvl4pPr>
              <a:defRPr sz="1477"/>
            </a:lvl4pPr>
            <a:lvl5pPr>
              <a:defRPr sz="1477"/>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8" name="Footer Placeholder 7"/>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9" name="Slide Number Placeholder 8"/>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57785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16"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4" name="Footer Placeholder 3"/>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5" name="Slide Number Placeholder 4"/>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55748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defRPr/>
            </a:pPr>
            <a:fld id="{5645E4AF-0204-4D94-825F-05429F48FFC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3" name="Footer Placeholder 2"/>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4" name="Slide Number Placeholder 3"/>
          <p:cNvSpPr>
            <a:spLocks noGrp="1"/>
          </p:cNvSpPr>
          <p:nvPr>
            <p:ph type="sldNum" sz="quarter" idx="12"/>
          </p:nvPr>
        </p:nvSpPr>
        <p:spPr/>
        <p:txBody>
          <a:bodyPr/>
          <a:lstStyle/>
          <a:p>
            <a:pPr defTabSz="844083">
              <a:defRPr/>
            </a:pPr>
            <a:fld id="{C4B8A6B1-2D4B-46E3-947D-D6DC16FFEC9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40104133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292"/>
            </a:lvl1pPr>
            <a:lvl2pPr indent="0" algn="l">
              <a:buNone/>
              <a:defRPr sz="1108"/>
            </a:lvl2pPr>
            <a:lvl3pPr indent="0" algn="l">
              <a:buNone/>
              <a:defRPr sz="923"/>
            </a:lvl3pPr>
            <a:lvl4pPr indent="0" algn="l">
              <a:buNone/>
              <a:defRPr sz="831"/>
            </a:lvl4pPr>
            <a:lvl5pPr indent="0" algn="l">
              <a:buNone/>
              <a:defRPr sz="831"/>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1" y="1676400"/>
            <a:ext cx="5111750" cy="4572000"/>
          </a:xfrm>
        </p:spPr>
        <p:txBody>
          <a:bodyPr tIns="0"/>
          <a:lstStyle>
            <a:lvl1pPr>
              <a:defRPr sz="2585"/>
            </a:lvl1pPr>
            <a:lvl2pPr>
              <a:defRPr sz="2400"/>
            </a:lvl2pPr>
            <a:lvl3pPr>
              <a:defRPr sz="2215"/>
            </a:lvl3pPr>
            <a:lvl4pPr>
              <a:defRPr sz="1846"/>
            </a:lvl4pPr>
            <a:lvl5pPr>
              <a:defRPr sz="1662"/>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defTabSz="844083">
              <a:defRPr/>
            </a:pPr>
            <a:fld id="{95345163-3AD1-47CA-B0CA-9349F81A2B16}"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p:txBody>
          <a:bodyPr/>
          <a:lstStyle/>
          <a:p>
            <a:pPr defTabSz="844083">
              <a:defRPr/>
            </a:pPr>
            <a:fld id="{23040DB5-31DE-4754-B20E-210DBC63A39A}"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528666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846"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31"/>
              </a:spcBef>
              <a:buFontTx/>
              <a:buNone/>
              <a:defRPr sz="1200"/>
            </a:lvl1pPr>
            <a:lvl2pPr>
              <a:defRPr sz="1108"/>
            </a:lvl2pPr>
            <a:lvl3pPr>
              <a:defRPr sz="923"/>
            </a:lvl3pPr>
            <a:lvl4pPr>
              <a:defRPr sz="831"/>
            </a:lvl4pPr>
            <a:lvl5pPr>
              <a:defRPr sz="831"/>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defTabSz="844083">
              <a:defRPr/>
            </a:pPr>
            <a:fld id="{0E87994A-53AE-45C1-A7ED-E98BC53CC300}"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6" name="Footer Placeholder 5"/>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7" name="Slide Number Placeholder 6"/>
          <p:cNvSpPr>
            <a:spLocks noGrp="1"/>
          </p:cNvSpPr>
          <p:nvPr>
            <p:ph type="sldNum" sz="quarter" idx="12"/>
          </p:nvPr>
        </p:nvSpPr>
        <p:spPr>
          <a:xfrm>
            <a:off x="8077200" y="6356352"/>
            <a:ext cx="609600" cy="365125"/>
          </a:xfrm>
        </p:spPr>
        <p:txBody>
          <a:bodyPr/>
          <a:lstStyle/>
          <a:p>
            <a:pPr defTabSz="844083">
              <a:defRPr/>
            </a:pPr>
            <a:fld id="{10AC2C67-B339-4603-905C-5F6FDF9EF639}"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954"/>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261506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22369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44CA082-5CF4-460A-A0D1-2BA751D415AD}" type="datetimeFigureOut">
              <a:rPr lang="tr-TR"/>
              <a:pPr>
                <a:defRPr/>
              </a:pPr>
              <a:t>13.12.2021</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EDB157DB-777E-4889-93BC-3FE3B9EF74D5}" type="slidenum">
              <a:rPr lang="tr-TR" altLang="tr-TR"/>
              <a:pPr/>
              <a:t>‹#›</a:t>
            </a:fld>
            <a:endParaRPr lang="tr-TR" altLang="tr-TR"/>
          </a:p>
        </p:txBody>
      </p:sp>
    </p:spTree>
    <p:extLst>
      <p:ext uri="{BB962C8B-B14F-4D97-AF65-F5344CB8AC3E}">
        <p14:creationId xmlns:p14="http://schemas.microsoft.com/office/powerpoint/2010/main" val="1354469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defTabSz="844083">
              <a:defRPr/>
            </a:pPr>
            <a:fld id="{DA319D3C-A83D-4B08-AC9F-0D578EA6D558}"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5" name="Footer Placeholder 4"/>
          <p:cNvSpPr>
            <a:spLocks noGrp="1"/>
          </p:cNvSpPr>
          <p:nvPr>
            <p:ph type="ftr" sz="quarter" idx="11"/>
          </p:nvPr>
        </p:nvSpPr>
        <p:spPr/>
        <p:txBody>
          <a:bodyPr/>
          <a:lstStyle/>
          <a:p>
            <a:pPr defTabSz="844083">
              <a:defRPr/>
            </a:pPr>
            <a:endParaRPr lang="tr-TR">
              <a:solidFill>
                <a:srgbClr val="04617B">
                  <a:shade val="90000"/>
                </a:srgbClr>
              </a:solidFill>
              <a:latin typeface="Arial" charset="0"/>
              <a:cs typeface="+mn-cs"/>
            </a:endParaRPr>
          </a:p>
        </p:txBody>
      </p:sp>
      <p:sp>
        <p:nvSpPr>
          <p:cNvPr id="6" name="Slide Number Placeholder 5"/>
          <p:cNvSpPr>
            <a:spLocks noGrp="1"/>
          </p:cNvSpPr>
          <p:nvPr>
            <p:ph type="sldNum" sz="quarter" idx="12"/>
          </p:nvPr>
        </p:nvSpPr>
        <p:spPr/>
        <p:txBody>
          <a:bodyPr/>
          <a:lstStyle/>
          <a:p>
            <a:pPr defTabSz="844083">
              <a:defRPr/>
            </a:pPr>
            <a:fld id="{762121D0-5158-43D1-8108-65F798346D8E}"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spTree>
    <p:extLst>
      <p:ext uri="{BB962C8B-B14F-4D97-AF65-F5344CB8AC3E}">
        <p14:creationId xmlns:p14="http://schemas.microsoft.com/office/powerpoint/2010/main" val="1313507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14"/>
          <p:cNvSpPr>
            <a:spLocks noGrp="1"/>
          </p:cNvSpPr>
          <p:nvPr userDrawn="1">
            <p:ph type="sldNum" sz="quarter" idx="12"/>
          </p:nvPr>
        </p:nvSpPr>
        <p:spPr>
          <a:xfrm>
            <a:off x="15902" y="6469024"/>
            <a:ext cx="898498" cy="365125"/>
          </a:xfrm>
          <a:prstGeom prst="rect">
            <a:avLst/>
          </a:prstGeom>
        </p:spPr>
        <p:txBody>
          <a:bodyPr/>
          <a:lstStyle/>
          <a:p>
            <a:pPr defTabSz="844083" fontAlgn="auto">
              <a:spcBef>
                <a:spcPts val="0"/>
              </a:spcBef>
              <a:spcAft>
                <a:spcPts val="0"/>
              </a:spcAft>
            </a:pPr>
            <a:r>
              <a:rPr lang="tr-TR">
                <a:solidFill>
                  <a:prstClr val="black"/>
                </a:solidFill>
                <a:latin typeface="Calibri"/>
                <a:cs typeface="+mn-cs"/>
              </a:rPr>
              <a:t>Slayt  No </a:t>
            </a:r>
            <a:fld id="{5729A877-110F-45D6-97CF-4CA347A21BEF}" type="slidenum">
              <a:rPr lang="tr-TR" smtClean="0">
                <a:solidFill>
                  <a:prstClr val="black"/>
                </a:solidFill>
                <a:latin typeface="Calibri"/>
                <a:cs typeface="+mn-cs"/>
              </a:rPr>
              <a:pPr defTabSz="844083" fontAlgn="auto">
                <a:spcBef>
                  <a:spcPts val="0"/>
                </a:spcBef>
                <a:spcAft>
                  <a:spcPts val="0"/>
                </a:spcAft>
              </a:pPr>
              <a:t>‹#›</a:t>
            </a:fld>
            <a:endParaRPr lang="tr-TR" dirty="0">
              <a:solidFill>
                <a:prstClr val="black"/>
              </a:solidFill>
              <a:latin typeface="Calibri"/>
              <a:cs typeface="+mn-cs"/>
            </a:endParaRPr>
          </a:p>
        </p:txBody>
      </p:sp>
      <p:pic>
        <p:nvPicPr>
          <p:cNvPr id="13" name="11 Resim" descr="sagliklogo-1.png"/>
          <p:cNvPicPr>
            <a:picLocks noChangeAspect="1"/>
          </p:cNvPicPr>
          <p:nvPr userDrawn="1"/>
        </p:nvPicPr>
        <p:blipFill>
          <a:blip r:embed="rId2" cstate="print"/>
          <a:stretch>
            <a:fillRect/>
          </a:stretch>
        </p:blipFill>
        <p:spPr>
          <a:xfrm>
            <a:off x="8763001" y="6222706"/>
            <a:ext cx="366680" cy="635295"/>
          </a:xfrm>
          <a:prstGeom prst="rect">
            <a:avLst/>
          </a:prstGeom>
          <a:noFill/>
          <a:ln>
            <a:noFill/>
          </a:ln>
        </p:spPr>
      </p:pic>
    </p:spTree>
    <p:extLst>
      <p:ext uri="{BB962C8B-B14F-4D97-AF65-F5344CB8AC3E}">
        <p14:creationId xmlns:p14="http://schemas.microsoft.com/office/powerpoint/2010/main" val="8885190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6940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6638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73906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1070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04296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4815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3659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1192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4F2A4436-4266-499D-8F48-604F69B54DFD}" type="datetimeFigureOut">
              <a:rPr lang="tr-TR"/>
              <a:pPr>
                <a:defRPr/>
              </a:pPr>
              <a:t>13.12.2021</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E57FB70B-2531-4A70-95C3-18EDB27F0869}" type="slidenum">
              <a:rPr lang="tr-TR" altLang="tr-TR"/>
              <a:pPr/>
              <a:t>‹#›</a:t>
            </a:fld>
            <a:endParaRPr lang="tr-TR" altLang="tr-TR"/>
          </a:p>
        </p:txBody>
      </p:sp>
    </p:spTree>
    <p:extLst>
      <p:ext uri="{BB962C8B-B14F-4D97-AF65-F5344CB8AC3E}">
        <p14:creationId xmlns:p14="http://schemas.microsoft.com/office/powerpoint/2010/main" val="25260156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88001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18482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6388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96627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3036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05479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174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765333-E7FA-49F5-B409-EFB70D432B6D}"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900230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681C9C-14C1-4EA9-A5B6-F21BFAFD3EFC}"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04780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8BA114-9C1E-4073-B9C1-8D9513BCD9CA}"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621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32C1A721-1670-4C9B-BA91-0DD80F721333}" type="datetimeFigureOut">
              <a:rPr lang="tr-TR"/>
              <a:pPr>
                <a:defRPr/>
              </a:pPr>
              <a:t>13.12.2021</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84894322-6A50-4FFB-9676-0DC61F34F5D5}" type="slidenum">
              <a:rPr lang="tr-TR" altLang="tr-TR"/>
              <a:pPr/>
              <a:t>‹#›</a:t>
            </a:fld>
            <a:endParaRPr lang="tr-TR" altLang="tr-TR"/>
          </a:p>
        </p:txBody>
      </p:sp>
    </p:spTree>
    <p:extLst>
      <p:ext uri="{BB962C8B-B14F-4D97-AF65-F5344CB8AC3E}">
        <p14:creationId xmlns:p14="http://schemas.microsoft.com/office/powerpoint/2010/main" val="28703859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1FFBD-F1C2-46E3-A4FA-4535B5AD926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06412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6229B-993F-464C-9368-9188C8E01BC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27134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AADC27-8C59-41A3-AA5C-6CCAB13F6DE6}"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23557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CF8AD8-4ACC-428A-924F-D20E655759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9589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9515F-43D5-41AF-8891-B8967ADC185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52637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23C121-1107-4D08-96C1-1E1D516C9C4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56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411A1-AE3E-4256-A454-608175E06351}"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55707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B2044-5492-4C38-8B3B-69B9D314FEB3}"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46948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63303-6D67-4BA2-9A96-171315429BB7}"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4777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850C7E-AEDA-47E5-A3C2-6F7CA685A948}"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898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597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D90C09F0-5168-4746-8506-519C32B1C627}" type="datetimeFigureOut">
              <a:rPr lang="tr-TR"/>
              <a:pPr>
                <a:defRPr/>
              </a:pPr>
              <a:t>13.12.2021</a:t>
            </a:fld>
            <a:endParaRPr lang="tr-TR"/>
          </a:p>
        </p:txBody>
      </p:sp>
      <p:sp>
        <p:nvSpPr>
          <p:cNvPr id="1597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tr-TR"/>
          </a:p>
        </p:txBody>
      </p:sp>
      <p:sp>
        <p:nvSpPr>
          <p:cNvPr id="1597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EB6F634-6CD2-4FC1-8A3F-B9215746842B}"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56941252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6357341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41410982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93684848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406" tIns="42203" rIns="84406" bIns="42203"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fld id="{2FE58E64-FB78-4BD6-A5E6-E6ABBD8390AF}" type="datetimeFigureOut">
              <a:rPr lang="tr-TR" smtClean="0">
                <a:solidFill>
                  <a:srgbClr val="04617B">
                    <a:shade val="90000"/>
                  </a:srgbClr>
                </a:solidFill>
                <a:latin typeface="Arial" charset="0"/>
                <a:cs typeface="+mn-cs"/>
              </a:rPr>
              <a:pPr defTabSz="844083">
                <a:defRPr/>
              </a:pPr>
              <a:t>13.12.2021</a:t>
            </a:fld>
            <a:endParaRPr lang="tr-TR">
              <a:solidFill>
                <a:srgbClr val="04617B">
                  <a:shade val="90000"/>
                </a:srgbClr>
              </a:solidFill>
              <a:latin typeface="Arial" charset="0"/>
              <a:cs typeface="+mn-cs"/>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108">
                <a:solidFill>
                  <a:schemeClr val="tx2">
                    <a:shade val="90000"/>
                  </a:schemeClr>
                </a:solidFill>
              </a:defRPr>
            </a:lvl1pPr>
          </a:lstStyle>
          <a:p>
            <a:pPr defTabSz="844083">
              <a:defRPr/>
            </a:pPr>
            <a:endParaRPr lang="tr-TR">
              <a:solidFill>
                <a:srgbClr val="04617B">
                  <a:shade val="90000"/>
                </a:srgbClr>
              </a:solidFill>
              <a:latin typeface="Arial" charset="0"/>
              <a:cs typeface="+mn-cs"/>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108">
                <a:solidFill>
                  <a:schemeClr val="tx2">
                    <a:shade val="90000"/>
                  </a:schemeClr>
                </a:solidFill>
              </a:defRPr>
            </a:lvl1pPr>
          </a:lstStyle>
          <a:p>
            <a:pPr defTabSz="844083">
              <a:defRPr/>
            </a:pPr>
            <a:fld id="{F3AB4058-40C5-45E8-A88C-37B70801727F}" type="slidenum">
              <a:rPr lang="tr-TR" smtClean="0">
                <a:solidFill>
                  <a:srgbClr val="04617B">
                    <a:shade val="90000"/>
                  </a:srgbClr>
                </a:solidFill>
                <a:latin typeface="Arial" charset="0"/>
                <a:cs typeface="+mn-cs"/>
              </a:rPr>
              <a:pPr defTabSz="844083">
                <a:defRPr/>
              </a:pPr>
              <a:t>‹#›</a:t>
            </a:fld>
            <a:endParaRPr lang="tr-TR">
              <a:solidFill>
                <a:srgbClr val="04617B">
                  <a:shade val="90000"/>
                </a:srgbClr>
              </a:solidFill>
              <a:latin typeface="Arial" charset="0"/>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01079083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rtl="0" eaLnBrk="1" latinLnBrk="0" hangingPunct="1">
        <a:spcBef>
          <a:spcPct val="0"/>
        </a:spcBef>
        <a:buNone/>
        <a:defRPr kumimoji="0" sz="4616" b="0" kern="1200">
          <a:ln>
            <a:noFill/>
          </a:ln>
          <a:solidFill>
            <a:schemeClr val="tx2"/>
          </a:solidFill>
          <a:effectLst/>
          <a:latin typeface="+mj-lt"/>
          <a:ea typeface="+mj-ea"/>
          <a:cs typeface="+mj-cs"/>
        </a:defRPr>
      </a:lvl1pPr>
    </p:titleStyle>
    <p:bodyStyle>
      <a:lvl1pPr marL="253225" indent="-253225"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858" indent="-227902" algn="l" rtl="0" eaLnBrk="1" latinLnBrk="0" hangingPunct="1">
        <a:spcBef>
          <a:spcPct val="20000"/>
        </a:spcBef>
        <a:buClr>
          <a:schemeClr val="accent1"/>
        </a:buClr>
        <a:buSzPct val="85000"/>
        <a:buFont typeface="Wingdings 2"/>
        <a:buChar char=""/>
        <a:defRPr kumimoji="0" sz="2215" kern="1200">
          <a:solidFill>
            <a:schemeClr val="tx1"/>
          </a:solidFill>
          <a:latin typeface="+mn-lt"/>
          <a:ea typeface="+mn-ea"/>
          <a:cs typeface="+mn-cs"/>
        </a:defRPr>
      </a:lvl2pPr>
      <a:lvl3pPr marL="844083" indent="-227902" algn="l" rtl="0" eaLnBrk="1" latinLnBrk="0" hangingPunct="1">
        <a:spcBef>
          <a:spcPct val="20000"/>
        </a:spcBef>
        <a:buClr>
          <a:schemeClr val="accent2"/>
        </a:buClr>
        <a:buSzPct val="70000"/>
        <a:buFont typeface="Wingdings 2"/>
        <a:buChar char=""/>
        <a:defRPr kumimoji="0" sz="1939" kern="1200">
          <a:solidFill>
            <a:schemeClr val="tx1"/>
          </a:solidFill>
          <a:latin typeface="+mn-lt"/>
          <a:ea typeface="+mn-ea"/>
          <a:cs typeface="+mn-cs"/>
        </a:defRPr>
      </a:lvl3pPr>
      <a:lvl4pPr marL="1097307" indent="-194139" algn="l" rtl="0" eaLnBrk="1" latinLnBrk="0" hangingPunct="1">
        <a:spcBef>
          <a:spcPct val="20000"/>
        </a:spcBef>
        <a:buClr>
          <a:schemeClr val="accent3"/>
        </a:buClr>
        <a:buSzPct val="65000"/>
        <a:buFont typeface="Wingdings 2"/>
        <a:buChar char=""/>
        <a:defRPr kumimoji="0" sz="1846" kern="1200">
          <a:solidFill>
            <a:schemeClr val="tx1"/>
          </a:solidFill>
          <a:latin typeface="+mn-lt"/>
          <a:ea typeface="+mn-ea"/>
          <a:cs typeface="+mn-cs"/>
        </a:defRPr>
      </a:lvl4pPr>
      <a:lvl5pPr marL="1350532" indent="-194139" algn="l" rtl="0" eaLnBrk="1" latinLnBrk="0" hangingPunct="1">
        <a:spcBef>
          <a:spcPct val="20000"/>
        </a:spcBef>
        <a:buClr>
          <a:schemeClr val="accent4"/>
        </a:buClr>
        <a:buSzPct val="65000"/>
        <a:buFont typeface="Wingdings 2"/>
        <a:buChar char=""/>
        <a:defRPr kumimoji="0" sz="1846" kern="1200">
          <a:solidFill>
            <a:schemeClr val="tx1"/>
          </a:solidFill>
          <a:latin typeface="+mn-lt"/>
          <a:ea typeface="+mn-ea"/>
          <a:cs typeface="+mn-cs"/>
        </a:defRPr>
      </a:lvl5pPr>
      <a:lvl6pPr marL="1603757" indent="-194139" algn="l" rtl="0" eaLnBrk="1" latinLnBrk="0" hangingPunct="1">
        <a:spcBef>
          <a:spcPct val="20000"/>
        </a:spcBef>
        <a:buClr>
          <a:schemeClr val="accent5"/>
        </a:buClr>
        <a:buSzPct val="80000"/>
        <a:buFont typeface="Wingdings 2"/>
        <a:buChar char=""/>
        <a:defRPr kumimoji="0" sz="1662" kern="1200">
          <a:solidFill>
            <a:schemeClr val="tx1"/>
          </a:solidFill>
          <a:latin typeface="+mn-lt"/>
          <a:ea typeface="+mn-ea"/>
          <a:cs typeface="+mn-cs"/>
        </a:defRPr>
      </a:lvl6pPr>
      <a:lvl7pPr marL="1772574" indent="-168817" algn="l" rtl="0" eaLnBrk="1" latinLnBrk="0" hangingPunct="1">
        <a:spcBef>
          <a:spcPct val="20000"/>
        </a:spcBef>
        <a:buClr>
          <a:schemeClr val="accent6"/>
        </a:buClr>
        <a:buSzPct val="80000"/>
        <a:buFont typeface="Wingdings 2"/>
        <a:buChar char=""/>
        <a:defRPr kumimoji="0" sz="1477" kern="1200" baseline="0">
          <a:solidFill>
            <a:schemeClr val="tx1"/>
          </a:solidFill>
          <a:latin typeface="+mn-lt"/>
          <a:ea typeface="+mn-ea"/>
          <a:cs typeface="+mn-cs"/>
        </a:defRPr>
      </a:lvl7pPr>
      <a:lvl8pPr marL="2025798" indent="-168817" algn="l" rtl="0" eaLnBrk="1" latinLnBrk="0" hangingPunct="1">
        <a:spcBef>
          <a:spcPct val="20000"/>
        </a:spcBef>
        <a:buClr>
          <a:schemeClr val="tx2"/>
        </a:buClr>
        <a:buChar char="•"/>
        <a:defRPr kumimoji="0" sz="1477" kern="1200">
          <a:solidFill>
            <a:schemeClr val="tx1"/>
          </a:solidFill>
          <a:latin typeface="+mn-lt"/>
          <a:ea typeface="+mn-ea"/>
          <a:cs typeface="+mn-cs"/>
        </a:defRPr>
      </a:lvl8pPr>
      <a:lvl9pPr marL="2279023" indent="-168817" algn="l" rtl="0" eaLnBrk="1" latinLnBrk="0" hangingPunct="1">
        <a:spcBef>
          <a:spcPct val="20000"/>
        </a:spcBef>
        <a:buClr>
          <a:schemeClr val="tx2"/>
        </a:buClr>
        <a:buFontTx/>
        <a:buChar char="•"/>
        <a:defRPr kumimoji="0" sz="129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568030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978765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08128A-DC7F-45DA-B23E-2323875114A5}" type="slidenum">
              <a:rPr kumimoji="0" lang="tr-T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564638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015331" y="2492896"/>
            <a:ext cx="5113338" cy="2209800"/>
          </a:xfrm>
        </p:spPr>
        <p:txBody>
          <a:bodyPr/>
          <a:lstStyle/>
          <a:p>
            <a:pPr eaLnBrk="1" hangingPunct="1"/>
            <a:r>
              <a:rPr lang="tr-TR" altLang="tr-TR" sz="4000" b="1" dirty="0">
                <a:solidFill>
                  <a:srgbClr val="C00000"/>
                </a:solidFill>
                <a:latin typeface="Calibri" panose="020F0502020204030204" pitchFamily="34" charset="0"/>
                <a:cs typeface="Calibri" panose="020F0502020204030204" pitchFamily="34" charset="0"/>
              </a:rPr>
              <a:t>TÜBERKÜLOZ</a:t>
            </a:r>
          </a:p>
        </p:txBody>
      </p:sp>
      <p:sp>
        <p:nvSpPr>
          <p:cNvPr id="2051" name="Rectangle 7"/>
          <p:cNvSpPr>
            <a:spLocks noChangeArrowheads="1"/>
          </p:cNvSpPr>
          <p:nvPr/>
        </p:nvSpPr>
        <p:spPr bwMode="auto">
          <a:xfrm>
            <a:off x="2102294" y="404664"/>
            <a:ext cx="4752751" cy="1323439"/>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000" dirty="0">
                <a:latin typeface="Calibri" panose="020F0502020204030204" pitchFamily="34" charset="0"/>
                <a:cs typeface="Calibri" panose="020F0502020204030204" pitchFamily="34" charset="0"/>
              </a:rPr>
              <a:t>T.C.</a:t>
            </a:r>
            <a:br>
              <a:rPr lang="tr-TR" altLang="tr-TR" sz="2000" dirty="0">
                <a:latin typeface="Calibri" panose="020F0502020204030204" pitchFamily="34" charset="0"/>
                <a:cs typeface="Calibri" panose="020F0502020204030204" pitchFamily="34" charset="0"/>
              </a:rPr>
            </a:br>
            <a:r>
              <a:rPr lang="tr-TR" altLang="tr-TR" sz="2000" dirty="0">
                <a:latin typeface="Calibri" panose="020F0502020204030204" pitchFamily="34" charset="0"/>
                <a:cs typeface="Calibri" panose="020F0502020204030204" pitchFamily="34" charset="0"/>
              </a:rPr>
              <a:t>Sağlık Bakanlığı</a:t>
            </a:r>
            <a:br>
              <a:rPr lang="tr-TR" altLang="tr-TR" sz="2000" dirty="0">
                <a:latin typeface="Calibri" panose="020F0502020204030204" pitchFamily="34" charset="0"/>
                <a:cs typeface="Calibri" panose="020F0502020204030204" pitchFamily="34" charset="0"/>
              </a:rPr>
            </a:br>
            <a:r>
              <a:rPr lang="tr-TR" altLang="tr-TR" sz="2000" dirty="0">
                <a:latin typeface="Calibri" panose="020F0502020204030204" pitchFamily="34" charset="0"/>
                <a:cs typeface="Calibri" panose="020F0502020204030204" pitchFamily="34" charset="0"/>
              </a:rPr>
              <a:t>Halk Sağlığı Genel Müdürlüğü</a:t>
            </a:r>
            <a:br>
              <a:rPr lang="tr-TR" altLang="tr-TR" sz="2000" dirty="0">
                <a:latin typeface="Calibri" panose="020F0502020204030204" pitchFamily="34" charset="0"/>
                <a:cs typeface="Calibri" panose="020F0502020204030204" pitchFamily="34" charset="0"/>
              </a:rPr>
            </a:br>
            <a:r>
              <a:rPr lang="tr-TR" altLang="tr-TR" sz="2000" dirty="0">
                <a:latin typeface="Calibri" panose="020F0502020204030204" pitchFamily="34" charset="0"/>
                <a:cs typeface="Calibri" panose="020F0502020204030204" pitchFamily="34" charset="0"/>
              </a:rPr>
              <a:t>Tüberküloz Dairesi Başkanlığı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29190"/>
            <a:ext cx="1683310" cy="1743001"/>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1" y="0"/>
            <a:ext cx="1988840" cy="1988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a:spLocks noGrp="1" noChangeArrowheads="1"/>
          </p:cNvSpPr>
          <p:nvPr>
            <p:ph type="body" idx="4294967295"/>
          </p:nvPr>
        </p:nvSpPr>
        <p:spPr>
          <a:xfrm>
            <a:off x="457200" y="1613452"/>
            <a:ext cx="8229600" cy="4525963"/>
          </a:xfrm>
          <a:solidFill>
            <a:srgbClr val="FFFFD9"/>
          </a:solidFill>
          <a:ln>
            <a:solidFill>
              <a:srgbClr val="000066"/>
            </a:solidFill>
            <a:miter lim="800000"/>
            <a:headEnd/>
            <a:tailEnd/>
          </a:ln>
        </p:spPr>
        <p:txBody>
          <a:bodyPr/>
          <a:lstStyle/>
          <a:p>
            <a:pPr algn="ctr" eaLnBrk="1" hangingPunct="1">
              <a:buFontTx/>
              <a:buNone/>
            </a:pPr>
            <a:r>
              <a:rPr lang="tr-TR" altLang="tr-TR" sz="2400" b="1" u="sng" dirty="0">
                <a:latin typeface="Calibri" panose="020F0502020204030204" pitchFamily="34" charset="0"/>
                <a:cs typeface="Calibri" panose="020F0502020204030204" pitchFamily="34" charset="0"/>
              </a:rPr>
              <a:t>Hastaya ait faktörler</a:t>
            </a:r>
          </a:p>
          <a:p>
            <a:pPr algn="ctr" eaLnBrk="1" hangingPunct="1">
              <a:buFontTx/>
              <a:buNone/>
            </a:pPr>
            <a:endParaRPr lang="tr-TR" altLang="tr-TR" sz="2400" b="1" u="sng" dirty="0">
              <a:solidFill>
                <a:srgbClr val="000066"/>
              </a:solidFill>
              <a:latin typeface="Calibri" panose="020F0502020204030204" pitchFamily="34" charset="0"/>
              <a:cs typeface="Calibri" panose="020F0502020204030204" pitchFamily="34" charset="0"/>
            </a:endParaRPr>
          </a:p>
          <a:p>
            <a:pPr eaLnBrk="1" hangingPunct="1"/>
            <a:r>
              <a:rPr lang="tr-TR" altLang="tr-TR" sz="2400" dirty="0">
                <a:latin typeface="Calibri" panose="020F0502020204030204" pitchFamily="34" charset="0"/>
                <a:cs typeface="Calibri" panose="020F0502020204030204" pitchFamily="34" charset="0"/>
              </a:rPr>
              <a:t>Balgamda basil sayısının fazla olması bulaşmayı artırır (yayma pozitif olan hastaların bulaştırıcılığı daha fazladır).</a:t>
            </a:r>
          </a:p>
          <a:p>
            <a:pPr eaLnBrk="1" hangingPunct="1"/>
            <a:r>
              <a:rPr lang="tr-TR" altLang="tr-TR" sz="2400" dirty="0">
                <a:latin typeface="Calibri" panose="020F0502020204030204" pitchFamily="34" charset="0"/>
                <a:cs typeface="Calibri" panose="020F0502020204030204" pitchFamily="34" charset="0"/>
              </a:rPr>
              <a:t>Balgamdan ya da diğer materyallerden </a:t>
            </a:r>
            <a:r>
              <a:rPr lang="tr-TR" altLang="tr-TR" sz="2400" dirty="0" err="1">
                <a:latin typeface="Calibri" panose="020F0502020204030204" pitchFamily="34" charset="0"/>
                <a:cs typeface="Calibri" panose="020F0502020204030204" pitchFamily="34" charset="0"/>
              </a:rPr>
              <a:t>aerosol</a:t>
            </a:r>
            <a:r>
              <a:rPr lang="tr-TR" altLang="tr-TR" sz="2400" dirty="0">
                <a:latin typeface="Calibri" panose="020F0502020204030204" pitchFamily="34" charset="0"/>
                <a:cs typeface="Calibri" panose="020F0502020204030204" pitchFamily="34" charset="0"/>
              </a:rPr>
              <a:t> oluşması (öksürük, sulu balgam, </a:t>
            </a:r>
            <a:r>
              <a:rPr lang="tr-TR" altLang="tr-TR" sz="2400" dirty="0" err="1">
                <a:latin typeface="Calibri" panose="020F0502020204030204" pitchFamily="34" charset="0"/>
                <a:cs typeface="Calibri" panose="020F0502020204030204" pitchFamily="34" charset="0"/>
              </a:rPr>
              <a:t>nebulizatör</a:t>
            </a:r>
            <a:r>
              <a:rPr lang="tr-TR" altLang="tr-TR" sz="2400" dirty="0">
                <a:latin typeface="Calibri" panose="020F0502020204030204" pitchFamily="34" charset="0"/>
                <a:cs typeface="Calibri" panose="020F0502020204030204" pitchFamily="34" charset="0"/>
              </a:rPr>
              <a:t> kullanımı) bulaşmayı artırır.</a:t>
            </a:r>
          </a:p>
          <a:p>
            <a:pPr eaLnBrk="1" hangingPunct="1"/>
            <a:r>
              <a:rPr lang="tr-TR" altLang="tr-TR" sz="2400" dirty="0">
                <a:latin typeface="Calibri" panose="020F0502020204030204" pitchFamily="34" charset="0"/>
                <a:cs typeface="Calibri" panose="020F0502020204030204" pitchFamily="34" charset="0"/>
              </a:rPr>
              <a:t>Canlı basil sayısının fazla olması bulaşmayı artırır (Anti-tüberküloz ilaçlarla bulaşma azalır). </a:t>
            </a:r>
          </a:p>
          <a:p>
            <a:pPr eaLnBrk="1" hangingPunct="1"/>
            <a:r>
              <a:rPr lang="tr-TR" altLang="tr-TR" sz="2400" dirty="0">
                <a:latin typeface="Calibri" panose="020F0502020204030204" pitchFamily="34" charset="0"/>
                <a:cs typeface="Calibri" panose="020F0502020204030204" pitchFamily="34" charset="0"/>
              </a:rPr>
              <a:t>Basilin </a:t>
            </a:r>
            <a:r>
              <a:rPr lang="tr-TR" altLang="tr-TR" sz="2400" dirty="0" err="1">
                <a:latin typeface="Calibri" panose="020F0502020204030204" pitchFamily="34" charset="0"/>
                <a:cs typeface="Calibri" panose="020F0502020204030204" pitchFamily="34" charset="0"/>
              </a:rPr>
              <a:t>virülansı</a:t>
            </a:r>
            <a:r>
              <a:rPr lang="tr-TR" altLang="tr-TR" sz="2400" dirty="0">
                <a:latin typeface="Calibri" panose="020F0502020204030204" pitchFamily="34" charset="0"/>
                <a:cs typeface="Calibri" panose="020F0502020204030204" pitchFamily="34" charset="0"/>
              </a:rPr>
              <a:t> bulaşmayı etkiler.</a:t>
            </a:r>
            <a:endParaRPr lang="tr-TR" altLang="tr-TR" sz="2400" dirty="0">
              <a:solidFill>
                <a:srgbClr val="000066"/>
              </a:solidFill>
              <a:latin typeface="Calibri" panose="020F0502020204030204" pitchFamily="34" charset="0"/>
              <a:cs typeface="Calibri" panose="020F0502020204030204" pitchFamily="34" charset="0"/>
            </a:endParaRPr>
          </a:p>
          <a:p>
            <a:pPr eaLnBrk="1" hangingPunct="1">
              <a:buFontTx/>
              <a:buNone/>
            </a:pPr>
            <a:endParaRPr lang="tr-TR" altLang="tr-TR" sz="2400" dirty="0">
              <a:solidFill>
                <a:srgbClr val="000066"/>
              </a:solidFill>
              <a:latin typeface="Calibri" panose="020F0502020204030204" pitchFamily="34" charset="0"/>
              <a:cs typeface="Calibri" panose="020F0502020204030204" pitchFamily="34" charset="0"/>
            </a:endParaRPr>
          </a:p>
        </p:txBody>
      </p:sp>
      <p:sp>
        <p:nvSpPr>
          <p:cNvPr id="11267" name="Rectangle 5"/>
          <p:cNvSpPr>
            <a:spLocks noGrp="1" noChangeArrowheads="1"/>
          </p:cNvSpPr>
          <p:nvPr>
            <p:ph type="title" idx="4294967295"/>
          </p:nvPr>
        </p:nvSpPr>
        <p:spPr/>
        <p:txBody>
          <a:bodyPr/>
          <a:lstStyle/>
          <a:p>
            <a:pPr eaLnBrk="1" hangingPunct="1"/>
            <a:r>
              <a:rPr lang="tr-TR" altLang="tr-TR" sz="3200" b="1" dirty="0">
                <a:solidFill>
                  <a:srgbClr val="C00000"/>
                </a:solidFill>
                <a:latin typeface="Calibri" panose="020F0502020204030204" pitchFamily="34" charset="0"/>
                <a:cs typeface="Calibri" panose="020F0502020204030204" pitchFamily="34" charset="0"/>
              </a:rPr>
              <a:t>Bulaştırıcılığı Etkileyen Faktörler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a:spLocks noGrp="1" noChangeArrowheads="1"/>
          </p:cNvSpPr>
          <p:nvPr>
            <p:ph type="body" idx="4294967295"/>
          </p:nvPr>
        </p:nvSpPr>
        <p:spPr>
          <a:xfrm>
            <a:off x="457200" y="1613452"/>
            <a:ext cx="8229600" cy="4525963"/>
          </a:xfrm>
          <a:solidFill>
            <a:srgbClr val="FFFFD9"/>
          </a:solidFill>
          <a:ln>
            <a:solidFill>
              <a:srgbClr val="000066"/>
            </a:solidFill>
            <a:miter lim="800000"/>
            <a:headEnd/>
            <a:tailEnd/>
          </a:ln>
        </p:spPr>
        <p:txBody>
          <a:bodyPr/>
          <a:lstStyle/>
          <a:p>
            <a:pPr algn="ctr" eaLnBrk="1" hangingPunct="1">
              <a:buFontTx/>
              <a:buNone/>
            </a:pPr>
            <a:r>
              <a:rPr lang="tr-TR" altLang="tr-TR" sz="2400" b="1" u="sng" dirty="0">
                <a:latin typeface="Calibri" panose="020F0502020204030204" pitchFamily="34" charset="0"/>
                <a:cs typeface="Calibri" panose="020F0502020204030204" pitchFamily="34" charset="0"/>
              </a:rPr>
              <a:t>Ortama ait faktörler</a:t>
            </a:r>
          </a:p>
          <a:p>
            <a:pPr algn="ctr" eaLnBrk="1" hangingPunct="1">
              <a:buFontTx/>
              <a:buNone/>
            </a:pPr>
            <a:r>
              <a:rPr lang="tr-TR" altLang="tr-TR" sz="2400" b="1" u="sng" dirty="0">
                <a:latin typeface="Calibri" panose="020F0502020204030204" pitchFamily="34" charset="0"/>
                <a:cs typeface="Calibri" panose="020F0502020204030204" pitchFamily="34" charset="0"/>
              </a:rPr>
              <a:t> </a:t>
            </a:r>
          </a:p>
          <a:p>
            <a:pPr eaLnBrk="1" hangingPunct="1"/>
            <a:r>
              <a:rPr lang="tr-TR" altLang="tr-TR" sz="2400" dirty="0">
                <a:latin typeface="Calibri" panose="020F0502020204030204" pitchFamily="34" charset="0"/>
                <a:cs typeface="Calibri" panose="020F0502020204030204" pitchFamily="34" charset="0"/>
              </a:rPr>
              <a:t>Ortamın havalandırılması basili seyreltir.</a:t>
            </a:r>
          </a:p>
          <a:p>
            <a:pPr eaLnBrk="1" hangingPunct="1"/>
            <a:r>
              <a:rPr lang="tr-TR" altLang="tr-TR" sz="2400" dirty="0">
                <a:latin typeface="Calibri" panose="020F0502020204030204" pitchFamily="34" charset="0"/>
                <a:cs typeface="Calibri" panose="020F0502020204030204" pitchFamily="34" charset="0"/>
              </a:rPr>
              <a:t>Havalandırma sisteminin aynı havayı HEPA filtreden geçirmeden ya da UV uygulamadan tekrar geri vermesi bulaşmayı artırır.</a:t>
            </a:r>
          </a:p>
          <a:p>
            <a:pPr eaLnBrk="1" hangingPunct="1"/>
            <a:r>
              <a:rPr lang="tr-TR" altLang="tr-TR" sz="2400" dirty="0">
                <a:latin typeface="Calibri" panose="020F0502020204030204" pitchFamily="34" charset="0"/>
                <a:cs typeface="Calibri" panose="020F0502020204030204" pitchFamily="34" charset="0"/>
              </a:rPr>
              <a:t>Ultraviyole ve güneş ışığı canlı basil sayısını azaltır.</a:t>
            </a:r>
          </a:p>
          <a:p>
            <a:pPr eaLnBrk="1" hangingPunct="1"/>
            <a:r>
              <a:rPr lang="tr-TR" altLang="tr-TR" sz="2400" dirty="0">
                <a:latin typeface="Calibri" panose="020F0502020204030204" pitchFamily="34" charset="0"/>
                <a:cs typeface="Calibri" panose="020F0502020204030204" pitchFamily="34" charset="0"/>
              </a:rPr>
              <a:t>Kaynağa yakın olma basil ile karşılaşma ihtimalini artırır (aile bireylerinde </a:t>
            </a:r>
            <a:r>
              <a:rPr lang="tr-TR" altLang="tr-TR" sz="2400" dirty="0" err="1">
                <a:latin typeface="Calibri" panose="020F0502020204030204" pitchFamily="34" charset="0"/>
                <a:cs typeface="Calibri" panose="020F0502020204030204" pitchFamily="34" charset="0"/>
              </a:rPr>
              <a:t>latent</a:t>
            </a:r>
            <a:r>
              <a:rPr lang="tr-TR" altLang="tr-TR" sz="2400" dirty="0">
                <a:latin typeface="Calibri" panose="020F0502020204030204" pitchFamily="34" charset="0"/>
                <a:cs typeface="Calibri" panose="020F0502020204030204" pitchFamily="34" charset="0"/>
              </a:rPr>
              <a:t> enfeksiyon ve hastalık, uzak temaslılara göre daha fazladır).</a:t>
            </a:r>
          </a:p>
        </p:txBody>
      </p:sp>
      <p:sp>
        <p:nvSpPr>
          <p:cNvPr id="12291" name="Rectangle 5"/>
          <p:cNvSpPr>
            <a:spLocks noGrp="1" noChangeArrowheads="1"/>
          </p:cNvSpPr>
          <p:nvPr>
            <p:ph type="title" idx="4294967295"/>
          </p:nvPr>
        </p:nvSpPr>
        <p:spPr/>
        <p:txBody>
          <a:bodyPr/>
          <a:lstStyle/>
          <a:p>
            <a:pPr eaLnBrk="1" hangingPunct="1"/>
            <a:r>
              <a:rPr lang="tr-TR" altLang="tr-TR" sz="3200" b="1" dirty="0">
                <a:solidFill>
                  <a:srgbClr val="C00000"/>
                </a:solidFill>
                <a:latin typeface="Calibri" panose="020F0502020204030204" pitchFamily="34" charset="0"/>
                <a:cs typeface="Calibri" panose="020F0502020204030204" pitchFamily="34" charset="0"/>
              </a:rPr>
              <a:t>Bulaştırıcılığı Etkileyen Faktörler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a:spLocks noGrp="1" noChangeArrowheads="1"/>
          </p:cNvSpPr>
          <p:nvPr>
            <p:ph type="body" idx="4294967295"/>
          </p:nvPr>
        </p:nvSpPr>
        <p:spPr>
          <a:xfrm>
            <a:off x="457200" y="1816100"/>
            <a:ext cx="8229600" cy="4060825"/>
          </a:xfrm>
          <a:solidFill>
            <a:srgbClr val="FFFFD9"/>
          </a:solidFill>
          <a:ln>
            <a:solidFill>
              <a:srgbClr val="000066"/>
            </a:solidFill>
            <a:miter lim="800000"/>
            <a:headEnd/>
            <a:tailEnd/>
          </a:ln>
        </p:spPr>
        <p:txBody>
          <a:bodyPr/>
          <a:lstStyle/>
          <a:p>
            <a:pPr algn="ctr" eaLnBrk="1" hangingPunct="1">
              <a:lnSpc>
                <a:spcPct val="90000"/>
              </a:lnSpc>
              <a:buFontTx/>
              <a:buNone/>
            </a:pPr>
            <a:r>
              <a:rPr lang="tr-TR" altLang="tr-TR" sz="2400" b="1" u="sng" dirty="0">
                <a:latin typeface="Calibri" panose="020F0502020204030204" pitchFamily="34" charset="0"/>
                <a:cs typeface="Calibri" panose="020F0502020204030204" pitchFamily="34" charset="0"/>
              </a:rPr>
              <a:t>Hedef kişiye ait faktörler</a:t>
            </a:r>
          </a:p>
          <a:p>
            <a:pPr algn="ctr" eaLnBrk="1" hangingPunct="1">
              <a:lnSpc>
                <a:spcPct val="90000"/>
              </a:lnSpc>
              <a:buFontTx/>
              <a:buNone/>
            </a:pPr>
            <a:endParaRPr lang="tr-TR" altLang="tr-TR" sz="2400" b="1" u="sng" dirty="0">
              <a:latin typeface="Calibri" panose="020F0502020204030204" pitchFamily="34" charset="0"/>
              <a:cs typeface="Calibri" panose="020F0502020204030204" pitchFamily="34" charset="0"/>
            </a:endParaRPr>
          </a:p>
          <a:p>
            <a:pPr eaLnBrk="1" hangingPunct="1"/>
            <a:r>
              <a:rPr lang="tr-TR" altLang="tr-TR" sz="2400" dirty="0">
                <a:latin typeface="Calibri" panose="020F0502020204030204" pitchFamily="34" charset="0"/>
                <a:cs typeface="Calibri" panose="020F0502020204030204" pitchFamily="34" charset="0"/>
              </a:rPr>
              <a:t>Hastalığa/basile kişisel direnç (önceki hastalık, koruyucu tedavi, BCG, TB dışı </a:t>
            </a:r>
            <a:r>
              <a:rPr lang="tr-TR" altLang="tr-TR" sz="2400" dirty="0" err="1">
                <a:latin typeface="Calibri" panose="020F0502020204030204" pitchFamily="34" charset="0"/>
                <a:cs typeface="Calibri" panose="020F0502020204030204" pitchFamily="34" charset="0"/>
              </a:rPr>
              <a:t>mikobakteri</a:t>
            </a:r>
            <a:r>
              <a:rPr lang="tr-TR" altLang="tr-TR" sz="2400" dirty="0">
                <a:latin typeface="Calibri" panose="020F0502020204030204" pitchFamily="34" charset="0"/>
                <a:cs typeface="Calibri" panose="020F0502020204030204" pitchFamily="34" charset="0"/>
              </a:rPr>
              <a:t> enfeksiyonları) bulaşmayı azaltır.</a:t>
            </a:r>
          </a:p>
          <a:p>
            <a:pPr eaLnBrk="1" hangingPunct="1"/>
            <a:r>
              <a:rPr lang="tr-TR" altLang="tr-TR" sz="2400" dirty="0">
                <a:latin typeface="Calibri" panose="020F0502020204030204" pitchFamily="34" charset="0"/>
                <a:cs typeface="Calibri" panose="020F0502020204030204" pitchFamily="34" charset="0"/>
              </a:rPr>
              <a:t>Hastalanmayı artıran durumlar ve diğer hastalıklar bulaşmayı artırabilir.</a:t>
            </a:r>
          </a:p>
          <a:p>
            <a:pPr eaLnBrk="1" hangingPunct="1"/>
            <a:r>
              <a:rPr lang="tr-TR" altLang="tr-TR" sz="2400" dirty="0">
                <a:latin typeface="Calibri" panose="020F0502020204030204" pitchFamily="34" charset="0"/>
                <a:cs typeface="Calibri" panose="020F0502020204030204" pitchFamily="34" charset="0"/>
              </a:rPr>
              <a:t>Basil kaynağı (aktif TB hastası) ile birlikte geçirilen süre artınca bulaşma artar.</a:t>
            </a:r>
          </a:p>
        </p:txBody>
      </p:sp>
      <p:sp>
        <p:nvSpPr>
          <p:cNvPr id="13315" name="Rectangle 5"/>
          <p:cNvSpPr>
            <a:spLocks noGrp="1" noChangeArrowheads="1"/>
          </p:cNvSpPr>
          <p:nvPr>
            <p:ph type="title" idx="4294967295"/>
          </p:nvPr>
        </p:nvSpPr>
        <p:spPr/>
        <p:txBody>
          <a:bodyPr/>
          <a:lstStyle/>
          <a:p>
            <a:pPr eaLnBrk="1" hangingPunct="1"/>
            <a:r>
              <a:rPr lang="tr-TR" altLang="tr-TR" sz="3600" b="1" dirty="0">
                <a:solidFill>
                  <a:srgbClr val="C00000"/>
                </a:solidFill>
                <a:latin typeface="Calibri" panose="020F0502020204030204" pitchFamily="34" charset="0"/>
                <a:cs typeface="Calibri" panose="020F0502020204030204" pitchFamily="34" charset="0"/>
              </a:rPr>
              <a:t>Bulaştırıcılığı Etkileyen Faktörler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ChangeArrowheads="1"/>
          </p:cNvSpPr>
          <p:nvPr/>
        </p:nvSpPr>
        <p:spPr bwMode="auto">
          <a:xfrm>
            <a:off x="762000" y="1447800"/>
            <a:ext cx="80772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800">
              <a:solidFill>
                <a:srgbClr val="FFFF00"/>
              </a:solidFill>
              <a:latin typeface="Verdana" panose="020B0604030504040204" pitchFamily="34" charset="0"/>
            </a:endParaRPr>
          </a:p>
          <a:p>
            <a:pPr>
              <a:spcBef>
                <a:spcPct val="50000"/>
              </a:spcBef>
              <a:buFontTx/>
              <a:buNone/>
            </a:pPr>
            <a:endParaRPr lang="en-US" altLang="tr-TR" sz="2000">
              <a:solidFill>
                <a:srgbClr val="FFFF00"/>
              </a:solidFill>
              <a:latin typeface="Verdana" panose="020B0604030504040204" pitchFamily="34" charset="0"/>
            </a:endParaRPr>
          </a:p>
        </p:txBody>
      </p:sp>
      <p:sp>
        <p:nvSpPr>
          <p:cNvPr id="14339" name="Rectangle 1027"/>
          <p:cNvSpPr>
            <a:spLocks noChangeArrowheads="1"/>
          </p:cNvSpPr>
          <p:nvPr/>
        </p:nvSpPr>
        <p:spPr bwMode="auto">
          <a:xfrm>
            <a:off x="2268538" y="981075"/>
            <a:ext cx="49672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tr-TR" sz="2400" dirty="0" err="1">
                <a:solidFill>
                  <a:srgbClr val="000066"/>
                </a:solidFill>
              </a:rPr>
              <a:t>Suya</a:t>
            </a:r>
            <a:r>
              <a:rPr lang="en-GB" altLang="tr-TR" sz="2400" dirty="0">
                <a:solidFill>
                  <a:srgbClr val="000066"/>
                </a:solidFill>
              </a:rPr>
              <a:t> </a:t>
            </a:r>
            <a:r>
              <a:rPr lang="en-GB" altLang="tr-TR" sz="2400" dirty="0" err="1">
                <a:solidFill>
                  <a:srgbClr val="000066"/>
                </a:solidFill>
                <a:latin typeface="Calibri" panose="020F0502020204030204" pitchFamily="34" charset="0"/>
                <a:cs typeface="Calibri" panose="020F0502020204030204" pitchFamily="34" charset="0"/>
              </a:rPr>
              <a:t>düşen</a:t>
            </a:r>
            <a:r>
              <a:rPr lang="en-GB" altLang="tr-TR" sz="2400" dirty="0">
                <a:solidFill>
                  <a:srgbClr val="000066"/>
                </a:solidFill>
              </a:rPr>
              <a:t> </a:t>
            </a:r>
            <a:r>
              <a:rPr lang="en-GB" altLang="tr-TR" sz="2400" dirty="0" err="1">
                <a:solidFill>
                  <a:srgbClr val="000066"/>
                </a:solidFill>
              </a:rPr>
              <a:t>taş</a:t>
            </a:r>
            <a:r>
              <a:rPr lang="en-GB" altLang="tr-TR" sz="2400" dirty="0">
                <a:solidFill>
                  <a:srgbClr val="000066"/>
                </a:solidFill>
              </a:rPr>
              <a:t> </a:t>
            </a:r>
            <a:r>
              <a:rPr lang="en-GB" altLang="tr-TR" sz="2400" dirty="0" err="1">
                <a:solidFill>
                  <a:srgbClr val="000066"/>
                </a:solidFill>
              </a:rPr>
              <a:t>prensibi</a:t>
            </a:r>
            <a:r>
              <a:rPr lang="en-GB" altLang="tr-TR" sz="2400" dirty="0">
                <a:solidFill>
                  <a:srgbClr val="000066"/>
                </a:solidFill>
              </a:rPr>
              <a:t>*</a:t>
            </a:r>
            <a:endParaRPr lang="en-GB" altLang="tr-TR" sz="2400" dirty="0"/>
          </a:p>
        </p:txBody>
      </p:sp>
      <p:sp>
        <p:nvSpPr>
          <p:cNvPr id="14340" name="Oval 1029"/>
          <p:cNvSpPr>
            <a:spLocks noChangeArrowheads="1"/>
          </p:cNvSpPr>
          <p:nvPr/>
        </p:nvSpPr>
        <p:spPr bwMode="auto">
          <a:xfrm>
            <a:off x="3962400" y="3124200"/>
            <a:ext cx="914400" cy="914400"/>
          </a:xfrm>
          <a:prstGeom prst="ellipse">
            <a:avLst/>
          </a:prstGeom>
          <a:solidFill>
            <a:schemeClr val="accent1"/>
          </a:solidFill>
          <a:ln w="9525">
            <a:solidFill>
              <a:srgbClr val="990033"/>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tr-TR" sz="2000" dirty="0" err="1">
                <a:solidFill>
                  <a:srgbClr val="990033"/>
                </a:solidFill>
                <a:latin typeface="Calibri" panose="020F0502020204030204" pitchFamily="34" charset="0"/>
                <a:cs typeface="Calibri" panose="020F0502020204030204" pitchFamily="34" charset="0"/>
              </a:rPr>
              <a:t>Kaynak</a:t>
            </a:r>
            <a:endParaRPr lang="en-GB" altLang="tr-TR" sz="2000" dirty="0">
              <a:solidFill>
                <a:srgbClr val="990033"/>
              </a:solidFill>
              <a:latin typeface="Calibri" panose="020F0502020204030204" pitchFamily="34" charset="0"/>
              <a:cs typeface="Calibri" panose="020F0502020204030204" pitchFamily="34" charset="0"/>
            </a:endParaRPr>
          </a:p>
          <a:p>
            <a:pPr algn="ctr">
              <a:spcBef>
                <a:spcPct val="0"/>
              </a:spcBef>
              <a:buFontTx/>
              <a:buNone/>
            </a:pPr>
            <a:r>
              <a:rPr lang="en-GB" altLang="tr-TR" sz="2000" dirty="0">
                <a:solidFill>
                  <a:srgbClr val="990033"/>
                </a:solidFill>
                <a:latin typeface="Calibri" panose="020F0502020204030204" pitchFamily="34" charset="0"/>
                <a:cs typeface="Calibri" panose="020F0502020204030204" pitchFamily="34" charset="0"/>
              </a:rPr>
              <a:t>hasta</a:t>
            </a:r>
            <a:endParaRPr lang="en-GB" altLang="tr-TR" sz="2000" dirty="0">
              <a:solidFill>
                <a:schemeClr val="accent2"/>
              </a:solidFill>
              <a:latin typeface="Calibri" panose="020F0502020204030204" pitchFamily="34" charset="0"/>
              <a:cs typeface="Calibri" panose="020F0502020204030204" pitchFamily="34" charset="0"/>
            </a:endParaRPr>
          </a:p>
        </p:txBody>
      </p:sp>
      <p:sp>
        <p:nvSpPr>
          <p:cNvPr id="14341" name="Oval 1030"/>
          <p:cNvSpPr>
            <a:spLocks noChangeArrowheads="1"/>
          </p:cNvSpPr>
          <p:nvPr/>
        </p:nvSpPr>
        <p:spPr bwMode="auto">
          <a:xfrm>
            <a:off x="3429000" y="2590800"/>
            <a:ext cx="1981200" cy="20574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2" name="Oval 1031"/>
          <p:cNvSpPr>
            <a:spLocks noChangeArrowheads="1"/>
          </p:cNvSpPr>
          <p:nvPr/>
        </p:nvSpPr>
        <p:spPr bwMode="auto">
          <a:xfrm>
            <a:off x="2667000" y="2133600"/>
            <a:ext cx="3810000" cy="3276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3" name="Oval 1032"/>
          <p:cNvSpPr>
            <a:spLocks noChangeArrowheads="1"/>
          </p:cNvSpPr>
          <p:nvPr/>
        </p:nvSpPr>
        <p:spPr bwMode="auto">
          <a:xfrm>
            <a:off x="1908175" y="1341438"/>
            <a:ext cx="5943600" cy="502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4" name="Text Box 1033"/>
          <p:cNvSpPr txBox="1">
            <a:spLocks noChangeArrowheads="1"/>
          </p:cNvSpPr>
          <p:nvPr/>
        </p:nvSpPr>
        <p:spPr bwMode="auto">
          <a:xfrm>
            <a:off x="3733800" y="2743200"/>
            <a:ext cx="766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dirty="0">
                <a:latin typeface="Calibri" panose="020F0502020204030204" pitchFamily="34" charset="0"/>
                <a:cs typeface="Calibri" panose="020F0502020204030204" pitchFamily="34" charset="0"/>
              </a:rPr>
              <a:t>Aile</a:t>
            </a:r>
          </a:p>
        </p:txBody>
      </p:sp>
      <p:sp>
        <p:nvSpPr>
          <p:cNvPr id="14345" name="Text Box 1034"/>
          <p:cNvSpPr txBox="1">
            <a:spLocks noChangeArrowheads="1"/>
          </p:cNvSpPr>
          <p:nvPr/>
        </p:nvSpPr>
        <p:spPr bwMode="auto">
          <a:xfrm>
            <a:off x="3276600" y="47244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dirty="0">
                <a:latin typeface="Calibri" panose="020F0502020204030204" pitchFamily="34" charset="0"/>
                <a:cs typeface="Calibri" panose="020F0502020204030204" pitchFamily="34" charset="0"/>
              </a:rPr>
              <a:t>Akraba, arkadaş</a:t>
            </a:r>
          </a:p>
        </p:txBody>
      </p:sp>
      <p:sp>
        <p:nvSpPr>
          <p:cNvPr id="14346" name="Text Box 1035"/>
          <p:cNvSpPr txBox="1">
            <a:spLocks noChangeArrowheads="1"/>
          </p:cNvSpPr>
          <p:nvPr/>
        </p:nvSpPr>
        <p:spPr bwMode="auto">
          <a:xfrm>
            <a:off x="3733800" y="1676400"/>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dirty="0">
                <a:latin typeface="Calibri" panose="020F0502020204030204" pitchFamily="34" charset="0"/>
                <a:cs typeface="Calibri" panose="020F0502020204030204" pitchFamily="34" charset="0"/>
              </a:rPr>
              <a:t>Rastlantısal temaslı</a:t>
            </a:r>
          </a:p>
        </p:txBody>
      </p:sp>
      <p:sp>
        <p:nvSpPr>
          <p:cNvPr id="14347" name="Text Box 1036"/>
          <p:cNvSpPr txBox="1">
            <a:spLocks noChangeArrowheads="1"/>
          </p:cNvSpPr>
          <p:nvPr/>
        </p:nvSpPr>
        <p:spPr bwMode="auto">
          <a:xfrm>
            <a:off x="6948488" y="6237288"/>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tr-TR" sz="1400" i="1" dirty="0">
                <a:latin typeface="Calibri" panose="020F0502020204030204" pitchFamily="34" charset="0"/>
                <a:cs typeface="Calibri" panose="020F0502020204030204" pitchFamily="34" charset="0"/>
              </a:rPr>
              <a:t>* Veen 1992</a:t>
            </a:r>
            <a:endParaRPr lang="tr-TR" altLang="tr-TR" sz="1000" dirty="0">
              <a:latin typeface="Calibri" panose="020F0502020204030204" pitchFamily="34" charset="0"/>
              <a:cs typeface="Calibri" panose="020F0502020204030204" pitchFamily="34" charset="0"/>
            </a:endParaRPr>
          </a:p>
        </p:txBody>
      </p:sp>
      <p:sp>
        <p:nvSpPr>
          <p:cNvPr id="14348" name="Oval 1037"/>
          <p:cNvSpPr>
            <a:spLocks noChangeArrowheads="1"/>
          </p:cNvSpPr>
          <p:nvPr/>
        </p:nvSpPr>
        <p:spPr bwMode="auto">
          <a:xfrm>
            <a:off x="3657600" y="3733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49" name="Oval 1038"/>
          <p:cNvSpPr>
            <a:spLocks noChangeArrowheads="1"/>
          </p:cNvSpPr>
          <p:nvPr/>
        </p:nvSpPr>
        <p:spPr bwMode="auto">
          <a:xfrm>
            <a:off x="38100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0" name="Oval 1039"/>
          <p:cNvSpPr>
            <a:spLocks noChangeArrowheads="1"/>
          </p:cNvSpPr>
          <p:nvPr/>
        </p:nvSpPr>
        <p:spPr bwMode="auto">
          <a:xfrm>
            <a:off x="4572000" y="28194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1" name="Oval 1040"/>
          <p:cNvSpPr>
            <a:spLocks noChangeArrowheads="1"/>
          </p:cNvSpPr>
          <p:nvPr/>
        </p:nvSpPr>
        <p:spPr bwMode="auto">
          <a:xfrm>
            <a:off x="45720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2" name="Oval 1041"/>
          <p:cNvSpPr>
            <a:spLocks noChangeArrowheads="1"/>
          </p:cNvSpPr>
          <p:nvPr/>
        </p:nvSpPr>
        <p:spPr bwMode="auto">
          <a:xfrm>
            <a:off x="5105400" y="3733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3" name="Oval 1042"/>
          <p:cNvSpPr>
            <a:spLocks noChangeArrowheads="1"/>
          </p:cNvSpPr>
          <p:nvPr/>
        </p:nvSpPr>
        <p:spPr bwMode="auto">
          <a:xfrm>
            <a:off x="3708400" y="3429000"/>
            <a:ext cx="152400" cy="152400"/>
          </a:xfrm>
          <a:prstGeom prst="ellipse">
            <a:avLst/>
          </a:prstGeom>
          <a:solidFill>
            <a:srgbClr val="8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4" name="Oval 1043"/>
          <p:cNvSpPr>
            <a:spLocks noChangeArrowheads="1"/>
          </p:cNvSpPr>
          <p:nvPr/>
        </p:nvSpPr>
        <p:spPr bwMode="auto">
          <a:xfrm>
            <a:off x="5029200" y="4114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5" name="Oval 1044"/>
          <p:cNvSpPr>
            <a:spLocks noChangeArrowheads="1"/>
          </p:cNvSpPr>
          <p:nvPr/>
        </p:nvSpPr>
        <p:spPr bwMode="auto">
          <a:xfrm>
            <a:off x="5105400" y="3276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6" name="Oval 1045"/>
          <p:cNvSpPr>
            <a:spLocks noChangeArrowheads="1"/>
          </p:cNvSpPr>
          <p:nvPr/>
        </p:nvSpPr>
        <p:spPr bwMode="auto">
          <a:xfrm>
            <a:off x="3995738" y="3933825"/>
            <a:ext cx="152400" cy="152400"/>
          </a:xfrm>
          <a:prstGeom prst="ellipse">
            <a:avLst/>
          </a:prstGeom>
          <a:solidFill>
            <a:srgbClr val="8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7" name="Oval 1046"/>
          <p:cNvSpPr>
            <a:spLocks noChangeArrowheads="1"/>
          </p:cNvSpPr>
          <p:nvPr/>
        </p:nvSpPr>
        <p:spPr bwMode="auto">
          <a:xfrm>
            <a:off x="4191000" y="4267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8" name="Oval 1047"/>
          <p:cNvSpPr>
            <a:spLocks noChangeArrowheads="1"/>
          </p:cNvSpPr>
          <p:nvPr/>
        </p:nvSpPr>
        <p:spPr bwMode="auto">
          <a:xfrm>
            <a:off x="5181600" y="4572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59" name="Oval 1048"/>
          <p:cNvSpPr>
            <a:spLocks noChangeArrowheads="1"/>
          </p:cNvSpPr>
          <p:nvPr/>
        </p:nvSpPr>
        <p:spPr bwMode="auto">
          <a:xfrm>
            <a:off x="2895600" y="3733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0" name="Oval 1049"/>
          <p:cNvSpPr>
            <a:spLocks noChangeArrowheads="1"/>
          </p:cNvSpPr>
          <p:nvPr/>
        </p:nvSpPr>
        <p:spPr bwMode="auto">
          <a:xfrm>
            <a:off x="58674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1" name="Oval 1050"/>
          <p:cNvSpPr>
            <a:spLocks noChangeArrowheads="1"/>
          </p:cNvSpPr>
          <p:nvPr/>
        </p:nvSpPr>
        <p:spPr bwMode="auto">
          <a:xfrm>
            <a:off x="5562600" y="27432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2" name="Oval 1051"/>
          <p:cNvSpPr>
            <a:spLocks noChangeArrowheads="1"/>
          </p:cNvSpPr>
          <p:nvPr/>
        </p:nvSpPr>
        <p:spPr bwMode="auto">
          <a:xfrm>
            <a:off x="3276600" y="2590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3" name="Oval 1052"/>
          <p:cNvSpPr>
            <a:spLocks noChangeArrowheads="1"/>
          </p:cNvSpPr>
          <p:nvPr/>
        </p:nvSpPr>
        <p:spPr bwMode="auto">
          <a:xfrm>
            <a:off x="4419600" y="2209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4" name="Oval 1053"/>
          <p:cNvSpPr>
            <a:spLocks noChangeArrowheads="1"/>
          </p:cNvSpPr>
          <p:nvPr/>
        </p:nvSpPr>
        <p:spPr bwMode="auto">
          <a:xfrm>
            <a:off x="3200400" y="4495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5" name="Oval 1054"/>
          <p:cNvSpPr>
            <a:spLocks noChangeArrowheads="1"/>
          </p:cNvSpPr>
          <p:nvPr/>
        </p:nvSpPr>
        <p:spPr bwMode="auto">
          <a:xfrm>
            <a:off x="6629400" y="5105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6" name="Oval 1055"/>
          <p:cNvSpPr>
            <a:spLocks noChangeArrowheads="1"/>
          </p:cNvSpPr>
          <p:nvPr/>
        </p:nvSpPr>
        <p:spPr bwMode="auto">
          <a:xfrm>
            <a:off x="60960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7" name="Oval 1056"/>
          <p:cNvSpPr>
            <a:spLocks noChangeArrowheads="1"/>
          </p:cNvSpPr>
          <p:nvPr/>
        </p:nvSpPr>
        <p:spPr bwMode="auto">
          <a:xfrm>
            <a:off x="55626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8" name="Oval 1057"/>
          <p:cNvSpPr>
            <a:spLocks noChangeArrowheads="1"/>
          </p:cNvSpPr>
          <p:nvPr/>
        </p:nvSpPr>
        <p:spPr bwMode="auto">
          <a:xfrm>
            <a:off x="4419600" y="5181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69" name="Oval 1058"/>
          <p:cNvSpPr>
            <a:spLocks noChangeArrowheads="1"/>
          </p:cNvSpPr>
          <p:nvPr/>
        </p:nvSpPr>
        <p:spPr bwMode="auto">
          <a:xfrm>
            <a:off x="3505200" y="5410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0" name="Oval 1059"/>
          <p:cNvSpPr>
            <a:spLocks noChangeArrowheads="1"/>
          </p:cNvSpPr>
          <p:nvPr/>
        </p:nvSpPr>
        <p:spPr bwMode="auto">
          <a:xfrm>
            <a:off x="7391400" y="4343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1" name="Oval 1060"/>
          <p:cNvSpPr>
            <a:spLocks noChangeArrowheads="1"/>
          </p:cNvSpPr>
          <p:nvPr/>
        </p:nvSpPr>
        <p:spPr bwMode="auto">
          <a:xfrm>
            <a:off x="6172200" y="2438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2" name="Oval 1061"/>
          <p:cNvSpPr>
            <a:spLocks noChangeArrowheads="1"/>
          </p:cNvSpPr>
          <p:nvPr/>
        </p:nvSpPr>
        <p:spPr bwMode="auto">
          <a:xfrm>
            <a:off x="3048000" y="190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3" name="Oval 1062"/>
          <p:cNvSpPr>
            <a:spLocks noChangeArrowheads="1"/>
          </p:cNvSpPr>
          <p:nvPr/>
        </p:nvSpPr>
        <p:spPr bwMode="auto">
          <a:xfrm>
            <a:off x="4876800" y="5791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4" name="Oval 1063"/>
          <p:cNvSpPr>
            <a:spLocks noChangeArrowheads="1"/>
          </p:cNvSpPr>
          <p:nvPr/>
        </p:nvSpPr>
        <p:spPr bwMode="auto">
          <a:xfrm>
            <a:off x="2514600" y="4800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5" name="Oval 1064"/>
          <p:cNvSpPr>
            <a:spLocks noChangeArrowheads="1"/>
          </p:cNvSpPr>
          <p:nvPr/>
        </p:nvSpPr>
        <p:spPr bwMode="auto">
          <a:xfrm>
            <a:off x="2133600" y="2819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6" name="Oval 1065"/>
          <p:cNvSpPr>
            <a:spLocks noChangeArrowheads="1"/>
          </p:cNvSpPr>
          <p:nvPr/>
        </p:nvSpPr>
        <p:spPr bwMode="auto">
          <a:xfrm>
            <a:off x="67056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7" name="Oval 1066"/>
          <p:cNvSpPr>
            <a:spLocks noChangeArrowheads="1"/>
          </p:cNvSpPr>
          <p:nvPr/>
        </p:nvSpPr>
        <p:spPr bwMode="auto">
          <a:xfrm>
            <a:off x="7086600" y="2895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8" name="Oval 1067"/>
          <p:cNvSpPr>
            <a:spLocks noChangeArrowheads="1"/>
          </p:cNvSpPr>
          <p:nvPr/>
        </p:nvSpPr>
        <p:spPr bwMode="auto">
          <a:xfrm>
            <a:off x="1752600" y="1676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79" name="Oval 1068"/>
          <p:cNvSpPr>
            <a:spLocks noChangeArrowheads="1"/>
          </p:cNvSpPr>
          <p:nvPr/>
        </p:nvSpPr>
        <p:spPr bwMode="auto">
          <a:xfrm>
            <a:off x="9906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0" name="Oval 1069"/>
          <p:cNvSpPr>
            <a:spLocks noChangeArrowheads="1"/>
          </p:cNvSpPr>
          <p:nvPr/>
        </p:nvSpPr>
        <p:spPr bwMode="auto">
          <a:xfrm>
            <a:off x="533400" y="1524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1" name="Oval 1071"/>
          <p:cNvSpPr>
            <a:spLocks noChangeArrowheads="1"/>
          </p:cNvSpPr>
          <p:nvPr/>
        </p:nvSpPr>
        <p:spPr bwMode="auto">
          <a:xfrm>
            <a:off x="8458200" y="5867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2" name="Oval 1072"/>
          <p:cNvSpPr>
            <a:spLocks noChangeArrowheads="1"/>
          </p:cNvSpPr>
          <p:nvPr/>
        </p:nvSpPr>
        <p:spPr bwMode="auto">
          <a:xfrm>
            <a:off x="8153400" y="4343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3" name="Oval 1073"/>
          <p:cNvSpPr>
            <a:spLocks noChangeArrowheads="1"/>
          </p:cNvSpPr>
          <p:nvPr/>
        </p:nvSpPr>
        <p:spPr bwMode="auto">
          <a:xfrm>
            <a:off x="1116013" y="4581525"/>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4" name="Oval 1074"/>
          <p:cNvSpPr>
            <a:spLocks noChangeArrowheads="1"/>
          </p:cNvSpPr>
          <p:nvPr/>
        </p:nvSpPr>
        <p:spPr bwMode="auto">
          <a:xfrm>
            <a:off x="2700338" y="1484313"/>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5" name="Oval 1075"/>
          <p:cNvSpPr>
            <a:spLocks noChangeArrowheads="1"/>
          </p:cNvSpPr>
          <p:nvPr/>
        </p:nvSpPr>
        <p:spPr bwMode="auto">
          <a:xfrm>
            <a:off x="5029200" y="2286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6" name="Oval 1076"/>
          <p:cNvSpPr>
            <a:spLocks noChangeArrowheads="1"/>
          </p:cNvSpPr>
          <p:nvPr/>
        </p:nvSpPr>
        <p:spPr bwMode="auto">
          <a:xfrm>
            <a:off x="3810000" y="571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7" name="Oval 1077"/>
          <p:cNvSpPr>
            <a:spLocks noChangeArrowheads="1"/>
          </p:cNvSpPr>
          <p:nvPr/>
        </p:nvSpPr>
        <p:spPr bwMode="auto">
          <a:xfrm>
            <a:off x="7451725" y="5876925"/>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8" name="Oval 1078"/>
          <p:cNvSpPr>
            <a:spLocks noChangeArrowheads="1"/>
          </p:cNvSpPr>
          <p:nvPr/>
        </p:nvSpPr>
        <p:spPr bwMode="auto">
          <a:xfrm>
            <a:off x="5181600" y="2590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89" name="Oval 1079"/>
          <p:cNvSpPr>
            <a:spLocks noChangeArrowheads="1"/>
          </p:cNvSpPr>
          <p:nvPr/>
        </p:nvSpPr>
        <p:spPr bwMode="auto">
          <a:xfrm>
            <a:off x="3200400" y="3276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0" name="Oval 1080"/>
          <p:cNvSpPr>
            <a:spLocks noChangeArrowheads="1"/>
          </p:cNvSpPr>
          <p:nvPr/>
        </p:nvSpPr>
        <p:spPr bwMode="auto">
          <a:xfrm>
            <a:off x="2971800" y="2971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1" name="Oval 1081"/>
          <p:cNvSpPr>
            <a:spLocks noChangeArrowheads="1"/>
          </p:cNvSpPr>
          <p:nvPr/>
        </p:nvSpPr>
        <p:spPr bwMode="auto">
          <a:xfrm>
            <a:off x="5791200" y="4648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2" name="Oval 1082"/>
          <p:cNvSpPr>
            <a:spLocks noChangeArrowheads="1"/>
          </p:cNvSpPr>
          <p:nvPr/>
        </p:nvSpPr>
        <p:spPr bwMode="auto">
          <a:xfrm>
            <a:off x="2743200" y="4114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3" name="Oval 1083"/>
          <p:cNvSpPr>
            <a:spLocks noChangeArrowheads="1"/>
          </p:cNvSpPr>
          <p:nvPr/>
        </p:nvSpPr>
        <p:spPr bwMode="auto">
          <a:xfrm>
            <a:off x="4038600" y="2438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4" name="Oval 1084"/>
          <p:cNvSpPr>
            <a:spLocks noChangeArrowheads="1"/>
          </p:cNvSpPr>
          <p:nvPr/>
        </p:nvSpPr>
        <p:spPr bwMode="auto">
          <a:xfrm>
            <a:off x="5410200" y="3886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5" name="Oval 1085"/>
          <p:cNvSpPr>
            <a:spLocks noChangeArrowheads="1"/>
          </p:cNvSpPr>
          <p:nvPr/>
        </p:nvSpPr>
        <p:spPr bwMode="auto">
          <a:xfrm>
            <a:off x="3429000" y="42672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6" name="Oval 1086"/>
          <p:cNvSpPr>
            <a:spLocks noChangeArrowheads="1"/>
          </p:cNvSpPr>
          <p:nvPr/>
        </p:nvSpPr>
        <p:spPr bwMode="auto">
          <a:xfrm>
            <a:off x="5943600" y="3886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7" name="Oval 1087"/>
          <p:cNvSpPr>
            <a:spLocks noChangeArrowheads="1"/>
          </p:cNvSpPr>
          <p:nvPr/>
        </p:nvSpPr>
        <p:spPr bwMode="auto">
          <a:xfrm>
            <a:off x="6629400" y="3429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8" name="Oval 1088"/>
          <p:cNvSpPr>
            <a:spLocks noChangeArrowheads="1"/>
          </p:cNvSpPr>
          <p:nvPr/>
        </p:nvSpPr>
        <p:spPr bwMode="auto">
          <a:xfrm>
            <a:off x="3124200" y="2362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399" name="Oval 1089"/>
          <p:cNvSpPr>
            <a:spLocks noChangeArrowheads="1"/>
          </p:cNvSpPr>
          <p:nvPr/>
        </p:nvSpPr>
        <p:spPr bwMode="auto">
          <a:xfrm>
            <a:off x="2209800" y="3810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0" name="Oval 1090"/>
          <p:cNvSpPr>
            <a:spLocks noChangeArrowheads="1"/>
          </p:cNvSpPr>
          <p:nvPr/>
        </p:nvSpPr>
        <p:spPr bwMode="auto">
          <a:xfrm>
            <a:off x="2667000" y="5334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1" name="Oval 1091"/>
          <p:cNvSpPr>
            <a:spLocks noChangeArrowheads="1"/>
          </p:cNvSpPr>
          <p:nvPr/>
        </p:nvSpPr>
        <p:spPr bwMode="auto">
          <a:xfrm>
            <a:off x="5715000" y="571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2" name="Oval 1092"/>
          <p:cNvSpPr>
            <a:spLocks noChangeArrowheads="1"/>
          </p:cNvSpPr>
          <p:nvPr/>
        </p:nvSpPr>
        <p:spPr bwMode="auto">
          <a:xfrm>
            <a:off x="6629400" y="2133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3" name="Oval 1093"/>
          <p:cNvSpPr>
            <a:spLocks noChangeArrowheads="1"/>
          </p:cNvSpPr>
          <p:nvPr/>
        </p:nvSpPr>
        <p:spPr bwMode="auto">
          <a:xfrm>
            <a:off x="7086600" y="4800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4" name="Oval 1094"/>
          <p:cNvSpPr>
            <a:spLocks noChangeArrowheads="1"/>
          </p:cNvSpPr>
          <p:nvPr/>
        </p:nvSpPr>
        <p:spPr bwMode="auto">
          <a:xfrm>
            <a:off x="6019800" y="4876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5" name="Oval 1095"/>
          <p:cNvSpPr>
            <a:spLocks noChangeArrowheads="1"/>
          </p:cNvSpPr>
          <p:nvPr/>
        </p:nvSpPr>
        <p:spPr bwMode="auto">
          <a:xfrm>
            <a:off x="7543800" y="34290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6" name="Oval 1096"/>
          <p:cNvSpPr>
            <a:spLocks noChangeArrowheads="1"/>
          </p:cNvSpPr>
          <p:nvPr/>
        </p:nvSpPr>
        <p:spPr bwMode="auto">
          <a:xfrm>
            <a:off x="6324600" y="5791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7" name="Oval 1097"/>
          <p:cNvSpPr>
            <a:spLocks noChangeArrowheads="1"/>
          </p:cNvSpPr>
          <p:nvPr/>
        </p:nvSpPr>
        <p:spPr bwMode="auto">
          <a:xfrm>
            <a:off x="2484438" y="328453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8" name="Oval 1098"/>
          <p:cNvSpPr>
            <a:spLocks noChangeArrowheads="1"/>
          </p:cNvSpPr>
          <p:nvPr/>
        </p:nvSpPr>
        <p:spPr bwMode="auto">
          <a:xfrm>
            <a:off x="4419600" y="6019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09" name="Oval 1099"/>
          <p:cNvSpPr>
            <a:spLocks noChangeArrowheads="1"/>
          </p:cNvSpPr>
          <p:nvPr/>
        </p:nvSpPr>
        <p:spPr bwMode="auto">
          <a:xfrm>
            <a:off x="6400800" y="28956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0" name="Oval 1100"/>
          <p:cNvSpPr>
            <a:spLocks noChangeArrowheads="1"/>
          </p:cNvSpPr>
          <p:nvPr/>
        </p:nvSpPr>
        <p:spPr bwMode="auto">
          <a:xfrm>
            <a:off x="21336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1" name="Oval 1101"/>
          <p:cNvSpPr>
            <a:spLocks noChangeArrowheads="1"/>
          </p:cNvSpPr>
          <p:nvPr/>
        </p:nvSpPr>
        <p:spPr bwMode="auto">
          <a:xfrm>
            <a:off x="6858000" y="5410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2" name="Oval 1102"/>
          <p:cNvSpPr>
            <a:spLocks noChangeArrowheads="1"/>
          </p:cNvSpPr>
          <p:nvPr/>
        </p:nvSpPr>
        <p:spPr bwMode="auto">
          <a:xfrm>
            <a:off x="5486400" y="5257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3" name="Oval 1103"/>
          <p:cNvSpPr>
            <a:spLocks noChangeArrowheads="1"/>
          </p:cNvSpPr>
          <p:nvPr/>
        </p:nvSpPr>
        <p:spPr bwMode="auto">
          <a:xfrm>
            <a:off x="7812088" y="134143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4" name="Oval 1104"/>
          <p:cNvSpPr>
            <a:spLocks noChangeArrowheads="1"/>
          </p:cNvSpPr>
          <p:nvPr/>
        </p:nvSpPr>
        <p:spPr bwMode="auto">
          <a:xfrm>
            <a:off x="3200400" y="57912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5" name="Oval 1105"/>
          <p:cNvSpPr>
            <a:spLocks noChangeArrowheads="1"/>
          </p:cNvSpPr>
          <p:nvPr/>
        </p:nvSpPr>
        <p:spPr bwMode="auto">
          <a:xfrm>
            <a:off x="1371600" y="2590800"/>
            <a:ext cx="152400" cy="152400"/>
          </a:xfrm>
          <a:prstGeom prst="ellipse">
            <a:avLst/>
          </a:prstGeom>
          <a:solidFill>
            <a:srgbClr val="9900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6" name="Oval 1106"/>
          <p:cNvSpPr>
            <a:spLocks noChangeArrowheads="1"/>
          </p:cNvSpPr>
          <p:nvPr/>
        </p:nvSpPr>
        <p:spPr bwMode="auto">
          <a:xfrm>
            <a:off x="323850" y="580548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7" name="Oval 1107"/>
          <p:cNvSpPr>
            <a:spLocks noChangeArrowheads="1"/>
          </p:cNvSpPr>
          <p:nvPr/>
        </p:nvSpPr>
        <p:spPr bwMode="auto">
          <a:xfrm>
            <a:off x="8534400" y="2590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8" name="Oval 1108"/>
          <p:cNvSpPr>
            <a:spLocks noChangeArrowheads="1"/>
          </p:cNvSpPr>
          <p:nvPr/>
        </p:nvSpPr>
        <p:spPr bwMode="auto">
          <a:xfrm>
            <a:off x="6443663" y="134143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19" name="Oval 1109"/>
          <p:cNvSpPr>
            <a:spLocks noChangeArrowheads="1"/>
          </p:cNvSpPr>
          <p:nvPr/>
        </p:nvSpPr>
        <p:spPr bwMode="auto">
          <a:xfrm>
            <a:off x="3419475" y="638175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0" name="Oval 1110"/>
          <p:cNvSpPr>
            <a:spLocks noChangeArrowheads="1"/>
          </p:cNvSpPr>
          <p:nvPr/>
        </p:nvSpPr>
        <p:spPr bwMode="auto">
          <a:xfrm>
            <a:off x="304800" y="4191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1" name="Oval 1111"/>
          <p:cNvSpPr>
            <a:spLocks noChangeArrowheads="1"/>
          </p:cNvSpPr>
          <p:nvPr/>
        </p:nvSpPr>
        <p:spPr bwMode="auto">
          <a:xfrm>
            <a:off x="7543800" y="5257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2" name="Oval 1112"/>
          <p:cNvSpPr>
            <a:spLocks noChangeArrowheads="1"/>
          </p:cNvSpPr>
          <p:nvPr/>
        </p:nvSpPr>
        <p:spPr bwMode="auto">
          <a:xfrm>
            <a:off x="1331913" y="1052513"/>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3" name="Oval 1113"/>
          <p:cNvSpPr>
            <a:spLocks noChangeArrowheads="1"/>
          </p:cNvSpPr>
          <p:nvPr/>
        </p:nvSpPr>
        <p:spPr bwMode="auto">
          <a:xfrm>
            <a:off x="7086600" y="19050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4" name="Oval 1114"/>
          <p:cNvSpPr>
            <a:spLocks noChangeArrowheads="1"/>
          </p:cNvSpPr>
          <p:nvPr/>
        </p:nvSpPr>
        <p:spPr bwMode="auto">
          <a:xfrm>
            <a:off x="7956550" y="25654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5" name="Oval 1115"/>
          <p:cNvSpPr>
            <a:spLocks noChangeArrowheads="1"/>
          </p:cNvSpPr>
          <p:nvPr/>
        </p:nvSpPr>
        <p:spPr bwMode="auto">
          <a:xfrm>
            <a:off x="468313" y="2492375"/>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6" name="Oval 1116"/>
          <p:cNvSpPr>
            <a:spLocks noChangeArrowheads="1"/>
          </p:cNvSpPr>
          <p:nvPr/>
        </p:nvSpPr>
        <p:spPr bwMode="auto">
          <a:xfrm>
            <a:off x="8101013" y="537368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7" name="Text Box 1124"/>
          <p:cNvSpPr txBox="1">
            <a:spLocks noChangeArrowheads="1"/>
          </p:cNvSpPr>
          <p:nvPr/>
        </p:nvSpPr>
        <p:spPr bwMode="auto">
          <a:xfrm>
            <a:off x="468313" y="5734050"/>
            <a:ext cx="21955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buFontTx/>
              <a:buNone/>
            </a:pPr>
            <a:r>
              <a:rPr lang="tr-TR" altLang="tr-TR" sz="2000" i="1" dirty="0" err="1">
                <a:latin typeface="Calibri" panose="020F0502020204030204" pitchFamily="34" charset="0"/>
                <a:cs typeface="Calibri" panose="020F0502020204030204" pitchFamily="34" charset="0"/>
              </a:rPr>
              <a:t>Enfekte</a:t>
            </a:r>
            <a:r>
              <a:rPr lang="tr-TR" altLang="tr-TR" sz="2000" i="1" dirty="0">
                <a:latin typeface="Calibri" panose="020F0502020204030204" pitchFamily="34" charset="0"/>
                <a:cs typeface="Calibri" panose="020F0502020204030204" pitchFamily="34" charset="0"/>
              </a:rPr>
              <a:t> olmayan</a:t>
            </a:r>
          </a:p>
          <a:p>
            <a:pPr>
              <a:lnSpc>
                <a:spcPct val="90000"/>
              </a:lnSpc>
              <a:spcBef>
                <a:spcPct val="50000"/>
              </a:spcBef>
              <a:buFontTx/>
              <a:buNone/>
            </a:pPr>
            <a:r>
              <a:rPr lang="tr-TR" altLang="tr-TR" sz="2000" i="1" dirty="0" err="1">
                <a:latin typeface="Calibri" panose="020F0502020204030204" pitchFamily="34" charset="0"/>
                <a:cs typeface="Calibri" panose="020F0502020204030204" pitchFamily="34" charset="0"/>
              </a:rPr>
              <a:t>Enfekte</a:t>
            </a:r>
            <a:r>
              <a:rPr lang="tr-TR" altLang="tr-TR" sz="2000" i="1" dirty="0">
                <a:latin typeface="Calibri" panose="020F0502020204030204" pitchFamily="34" charset="0"/>
                <a:cs typeface="Calibri" panose="020F0502020204030204" pitchFamily="34" charset="0"/>
              </a:rPr>
              <a:t> olan</a:t>
            </a:r>
          </a:p>
        </p:txBody>
      </p:sp>
      <p:sp>
        <p:nvSpPr>
          <p:cNvPr id="14428" name="Oval 1125"/>
          <p:cNvSpPr>
            <a:spLocks noChangeArrowheads="1"/>
          </p:cNvSpPr>
          <p:nvPr/>
        </p:nvSpPr>
        <p:spPr bwMode="auto">
          <a:xfrm>
            <a:off x="323850" y="6237288"/>
            <a:ext cx="152400" cy="152400"/>
          </a:xfrm>
          <a:prstGeom prst="ellipse">
            <a:avLst/>
          </a:prstGeom>
          <a:solidFill>
            <a:srgbClr val="A50021"/>
          </a:solidFill>
          <a:ln w="9525">
            <a:solidFill>
              <a:srgbClr val="A5002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sp>
        <p:nvSpPr>
          <p:cNvPr id="14429" name="Rectangle 1126"/>
          <p:cNvSpPr>
            <a:spLocks noChangeArrowheads="1"/>
          </p:cNvSpPr>
          <p:nvPr/>
        </p:nvSpPr>
        <p:spPr bwMode="auto">
          <a:xfrm>
            <a:off x="3851275" y="6613525"/>
            <a:ext cx="4719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000"/>
              <a:t>Hans L. Rieder. Epidemiologic Basis of Tubeculosis Control, IUATLD, 1999. S:21</a:t>
            </a:r>
          </a:p>
        </p:txBody>
      </p:sp>
      <p:sp>
        <p:nvSpPr>
          <p:cNvPr id="14430" name="Text Box 1127"/>
          <p:cNvSpPr txBox="1">
            <a:spLocks noChangeArrowheads="1"/>
          </p:cNvSpPr>
          <p:nvPr/>
        </p:nvSpPr>
        <p:spPr bwMode="auto">
          <a:xfrm>
            <a:off x="620713" y="166112"/>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b="1" dirty="0">
                <a:solidFill>
                  <a:srgbClr val="CC3300"/>
                </a:solidFill>
                <a:latin typeface="Calibri" panose="020F0502020204030204" pitchFamily="34" charset="0"/>
                <a:cs typeface="Calibri" panose="020F0502020204030204" pitchFamily="34" charset="0"/>
              </a:rPr>
              <a:t>Temas Yakınlığına Göre Bulaşma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3850" y="3716338"/>
            <a:ext cx="8424863" cy="95410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800" dirty="0">
                <a:latin typeface="Calibri" panose="020F0502020204030204" pitchFamily="34" charset="0"/>
                <a:cs typeface="Calibri" panose="020F0502020204030204" pitchFamily="34" charset="0"/>
              </a:rPr>
              <a:t>Tüberküloz ülkemizde ve dünyada önemli bir halk sağlığı sorunu olmaya devam etmektedir.</a:t>
            </a:r>
            <a:endParaRPr lang="tr-TR" altLang="tr-TR" sz="2800" dirty="0">
              <a:solidFill>
                <a:srgbClr val="CC3300"/>
              </a:solidFill>
              <a:latin typeface="Calibri" panose="020F0502020204030204" pitchFamily="34" charset="0"/>
              <a:cs typeface="Calibri" panose="020F0502020204030204" pitchFamily="34" charset="0"/>
            </a:endParaRPr>
          </a:p>
        </p:txBody>
      </p:sp>
      <p:sp>
        <p:nvSpPr>
          <p:cNvPr id="15363" name="Text Box 4"/>
          <p:cNvSpPr txBox="1">
            <a:spLocks noChangeArrowheads="1"/>
          </p:cNvSpPr>
          <p:nvPr/>
        </p:nvSpPr>
        <p:spPr bwMode="auto">
          <a:xfrm>
            <a:off x="304800" y="1365250"/>
            <a:ext cx="8440738" cy="1200150"/>
          </a:xfrm>
          <a:prstGeom prst="rect">
            <a:avLst/>
          </a:prstGeom>
          <a:no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3600" b="1" dirty="0">
                <a:solidFill>
                  <a:srgbClr val="002060"/>
                </a:solidFill>
                <a:latin typeface="Calibri" panose="020F0502020204030204" pitchFamily="34" charset="0"/>
                <a:cs typeface="Calibri" panose="020F0502020204030204" pitchFamily="34" charset="0"/>
              </a:rPr>
              <a:t> </a:t>
            </a:r>
            <a:r>
              <a:rPr lang="tr-TR" altLang="tr-TR" sz="3600" b="1" dirty="0">
                <a:solidFill>
                  <a:srgbClr val="FF0000"/>
                </a:solidFill>
                <a:latin typeface="Calibri" panose="020F0502020204030204" pitchFamily="34" charset="0"/>
                <a:cs typeface="Calibri" panose="020F0502020204030204" pitchFamily="34" charset="0"/>
              </a:rPr>
              <a:t>Tüberküloz Hala Önemli Bir </a:t>
            </a:r>
            <a:br>
              <a:rPr lang="tr-TR" altLang="tr-TR" sz="3600" b="1" dirty="0">
                <a:solidFill>
                  <a:srgbClr val="FF0000"/>
                </a:solidFill>
                <a:latin typeface="Calibri" panose="020F0502020204030204" pitchFamily="34" charset="0"/>
                <a:cs typeface="Calibri" panose="020F0502020204030204" pitchFamily="34" charset="0"/>
              </a:rPr>
            </a:br>
            <a:r>
              <a:rPr lang="tr-TR" altLang="tr-TR" sz="3600" b="1" dirty="0">
                <a:solidFill>
                  <a:srgbClr val="FF0000"/>
                </a:solidFill>
                <a:latin typeface="Calibri" panose="020F0502020204030204" pitchFamily="34" charset="0"/>
                <a:cs typeface="Calibri" panose="020F0502020204030204" pitchFamily="34" charset="0"/>
              </a:rPr>
              <a:t> Sorun Mudur?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838200" y="304800"/>
            <a:ext cx="7772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tr-TR" sz="3600" b="1" dirty="0">
                <a:solidFill>
                  <a:srgbClr val="FF0000"/>
                </a:solidFill>
                <a:latin typeface="Calibri" panose="020F0502020204030204" pitchFamily="34" charset="0"/>
                <a:cs typeface="Calibri" panose="020F0502020204030204" pitchFamily="34" charset="0"/>
              </a:rPr>
              <a:t>Dünyada Tüberküloz</a:t>
            </a:r>
          </a:p>
        </p:txBody>
      </p:sp>
      <p:sp>
        <p:nvSpPr>
          <p:cNvPr id="16387" name="Rectangle 3"/>
          <p:cNvSpPr>
            <a:spLocks noChangeArrowheads="1"/>
          </p:cNvSpPr>
          <p:nvPr/>
        </p:nvSpPr>
        <p:spPr bwMode="auto">
          <a:xfrm>
            <a:off x="684213" y="1773238"/>
            <a:ext cx="8213725" cy="3959225"/>
          </a:xfrm>
          <a:prstGeom prst="rect">
            <a:avLst/>
          </a:prstGeom>
          <a:solidFill>
            <a:srgbClr val="E9F7FF"/>
          </a:solidFill>
          <a:ln w="9525">
            <a:solidFill>
              <a:schemeClr val="accent2"/>
            </a:solidFill>
            <a:miter lim="800000"/>
            <a:headEnd/>
            <a:tailEnd/>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DSÖ tahminlerine göre dünya genelinde 2020 yılında yaklaşık </a:t>
            </a:r>
            <a:r>
              <a:rPr lang="tr-TR" altLang="tr-TR" sz="2400" dirty="0">
                <a:solidFill>
                  <a:srgbClr val="CC3300"/>
                </a:solidFill>
                <a:latin typeface="Calibri" panose="020F0502020204030204" pitchFamily="34" charset="0"/>
                <a:cs typeface="Calibri" panose="020F0502020204030204" pitchFamily="34" charset="0"/>
              </a:rPr>
              <a:t>10 milyon</a:t>
            </a:r>
            <a:r>
              <a:rPr lang="tr-TR" altLang="tr-TR" sz="2400" dirty="0">
                <a:latin typeface="Calibri" panose="020F0502020204030204" pitchFamily="34" charset="0"/>
                <a:cs typeface="Calibri" panose="020F0502020204030204" pitchFamily="34" charset="0"/>
              </a:rPr>
              <a:t> yeni hasta ortaya çıkmış ve </a:t>
            </a:r>
            <a:r>
              <a:rPr lang="tr-TR" altLang="tr-TR" sz="2400" dirty="0">
                <a:solidFill>
                  <a:srgbClr val="CC3300"/>
                </a:solidFill>
                <a:latin typeface="Calibri" panose="020F0502020204030204" pitchFamily="34" charset="0"/>
                <a:cs typeface="Calibri" panose="020F0502020204030204" pitchFamily="34" charset="0"/>
              </a:rPr>
              <a:t>1.4 milyon</a:t>
            </a:r>
            <a:r>
              <a:rPr lang="tr-TR" altLang="tr-TR" sz="2400" dirty="0">
                <a:latin typeface="Calibri" panose="020F0502020204030204" pitchFamily="34" charset="0"/>
                <a:cs typeface="Calibri" panose="020F0502020204030204" pitchFamily="34" charset="0"/>
              </a:rPr>
              <a:t> insan tüberkülozdan hayatını kaybetmiştir.</a:t>
            </a:r>
          </a:p>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Dünya nüfusunun yaklaşık dörtte biri TB basili ile </a:t>
            </a:r>
            <a:r>
              <a:rPr lang="tr-TR" altLang="tr-TR" sz="2400" dirty="0" err="1">
                <a:solidFill>
                  <a:srgbClr val="CC3300"/>
                </a:solidFill>
                <a:latin typeface="Calibri" panose="020F0502020204030204" pitchFamily="34" charset="0"/>
                <a:cs typeface="Calibri" panose="020F0502020204030204" pitchFamily="34" charset="0"/>
              </a:rPr>
              <a:t>enfektedir</a:t>
            </a:r>
            <a:r>
              <a:rPr lang="tr-TR" altLang="tr-TR" sz="2400" dirty="0">
                <a:solidFill>
                  <a:srgbClr val="CC3300"/>
                </a:solidFill>
                <a:latin typeface="Calibri" panose="020F0502020204030204" pitchFamily="34" charset="0"/>
                <a:cs typeface="Calibri" panose="020F0502020204030204" pitchFamily="34" charset="0"/>
              </a:rPr>
              <a:t>.</a:t>
            </a:r>
          </a:p>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err="1">
                <a:latin typeface="Calibri" panose="020F0502020204030204" pitchFamily="34" charset="0"/>
                <a:cs typeface="Calibri" panose="020F0502020204030204" pitchFamily="34" charset="0"/>
              </a:rPr>
              <a:t>Enfekte</a:t>
            </a:r>
            <a:r>
              <a:rPr lang="tr-TR" altLang="tr-TR" sz="2400" dirty="0">
                <a:latin typeface="Calibri" panose="020F0502020204030204" pitchFamily="34" charset="0"/>
                <a:cs typeface="Calibri" panose="020F0502020204030204" pitchFamily="34" charset="0"/>
              </a:rPr>
              <a:t> olanların </a:t>
            </a:r>
            <a:r>
              <a:rPr lang="tr-TR" altLang="tr-TR" sz="2400" dirty="0">
                <a:solidFill>
                  <a:srgbClr val="CC3300"/>
                </a:solidFill>
                <a:latin typeface="Calibri" panose="020F0502020204030204" pitchFamily="34" charset="0"/>
                <a:cs typeface="Calibri" panose="020F0502020204030204" pitchFamily="34" charset="0"/>
              </a:rPr>
              <a:t>%5-15’</a:t>
            </a:r>
            <a:r>
              <a:rPr lang="tr-TR" altLang="tr-TR" sz="2400" dirty="0">
                <a:latin typeface="Calibri" panose="020F0502020204030204" pitchFamily="34" charset="0"/>
                <a:cs typeface="Calibri" panose="020F0502020204030204" pitchFamily="34" charset="0"/>
              </a:rPr>
              <a:t>inde aktif hastalık gelişir.</a:t>
            </a:r>
          </a:p>
          <a:p>
            <a:pPr eaLnBrk="1" hangingPunct="1">
              <a:lnSpc>
                <a:spcPct val="110000"/>
              </a:lnSpc>
              <a:spcBef>
                <a:spcPct val="50000"/>
              </a:spcBef>
              <a:buClr>
                <a:srgbClr val="CC3300"/>
              </a:buClr>
              <a:buSzPct val="75000"/>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Çok ilaca dirençli (ÇİD)-TB hasta sayısı her yıl artmaktadır.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a:extLst>
              <a:ext uri="{FF2B5EF4-FFF2-40B4-BE49-F238E27FC236}">
                <a16:creationId xmlns:a16="http://schemas.microsoft.com/office/drawing/2014/main" id="{7CA45EB4-A17B-43AA-A110-16B7309DF39D}"/>
              </a:ext>
            </a:extLst>
          </p:cNvPr>
          <p:cNvSpPr>
            <a:spLocks noGrp="1"/>
          </p:cNvSpPr>
          <p:nvPr>
            <p:ph type="title"/>
          </p:nvPr>
        </p:nvSpPr>
        <p:spPr>
          <a:xfrm>
            <a:off x="376959" y="583366"/>
            <a:ext cx="8532850" cy="936005"/>
          </a:xfrm>
        </p:spPr>
        <p:txBody>
          <a:bodyPr>
            <a:noAutofit/>
          </a:bodyPr>
          <a:lstStyle/>
          <a:p>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br>
              <a:rPr lang="tr-TR" sz="3323" b="1" dirty="0">
                <a:solidFill>
                  <a:srgbClr val="FF0000"/>
                </a:solidFill>
              </a:rPr>
            </a:br>
            <a:endParaRPr lang="tr-TR" sz="3323" dirty="0">
              <a:solidFill>
                <a:srgbClr val="FF0000"/>
              </a:solidFill>
            </a:endParaRPr>
          </a:p>
        </p:txBody>
      </p:sp>
      <p:sp>
        <p:nvSpPr>
          <p:cNvPr id="7" name="Dikdörtgen 6">
            <a:extLst>
              <a:ext uri="{FF2B5EF4-FFF2-40B4-BE49-F238E27FC236}">
                <a16:creationId xmlns:a16="http://schemas.microsoft.com/office/drawing/2014/main" id="{7D50631E-CD60-4C5C-B1AC-8DAC93B75A39}"/>
              </a:ext>
            </a:extLst>
          </p:cNvPr>
          <p:cNvSpPr/>
          <p:nvPr/>
        </p:nvSpPr>
        <p:spPr>
          <a:xfrm>
            <a:off x="1979712" y="6221508"/>
            <a:ext cx="4968471" cy="338554"/>
          </a:xfrm>
          <a:prstGeom prst="rect">
            <a:avLst/>
          </a:prstGeom>
          <a:ln w="12700">
            <a:solidFill>
              <a:schemeClr val="accent1">
                <a:lumMod val="75000"/>
              </a:schemeClr>
            </a:solidFill>
          </a:ln>
        </p:spPr>
        <p:txBody>
          <a:bodyPr wrap="square">
            <a:spAutoFit/>
          </a:bodyPr>
          <a:lstStyle/>
          <a:p>
            <a:r>
              <a:rPr lang="tr-TR" sz="1600" dirty="0">
                <a:latin typeface="Calibri" panose="020F0502020204030204" pitchFamily="34" charset="0"/>
                <a:cs typeface="Calibri" panose="020F0502020204030204" pitchFamily="34" charset="0"/>
              </a:rPr>
              <a:t>Türkiye’nin 2020 yılı tahmini </a:t>
            </a:r>
            <a:r>
              <a:rPr lang="tr-TR" sz="1600" dirty="0" err="1">
                <a:latin typeface="Calibri" panose="020F0502020204030204" pitchFamily="34" charset="0"/>
                <a:cs typeface="Calibri" panose="020F0502020204030204" pitchFamily="34" charset="0"/>
              </a:rPr>
              <a:t>insidans</a:t>
            </a:r>
            <a:r>
              <a:rPr lang="tr-TR" sz="1600" dirty="0">
                <a:latin typeface="Calibri" panose="020F0502020204030204" pitchFamily="34" charset="0"/>
                <a:cs typeface="Calibri" panose="020F0502020204030204" pitchFamily="34" charset="0"/>
              </a:rPr>
              <a:t> hızı yüz binde 15</a:t>
            </a:r>
          </a:p>
        </p:txBody>
      </p:sp>
      <p:sp>
        <p:nvSpPr>
          <p:cNvPr id="9" name="Dikdörtgen 8">
            <a:extLst>
              <a:ext uri="{FF2B5EF4-FFF2-40B4-BE49-F238E27FC236}">
                <a16:creationId xmlns:a16="http://schemas.microsoft.com/office/drawing/2014/main" id="{6C7DEFF2-145D-40C9-82F7-A2ABF697BCAB}"/>
              </a:ext>
            </a:extLst>
          </p:cNvPr>
          <p:cNvSpPr/>
          <p:nvPr/>
        </p:nvSpPr>
        <p:spPr>
          <a:xfrm>
            <a:off x="234191" y="883715"/>
            <a:ext cx="7552350" cy="954107"/>
          </a:xfrm>
          <a:prstGeom prst="rect">
            <a:avLst/>
          </a:prstGeom>
        </p:spPr>
        <p:txBody>
          <a:bodyPr wrap="square">
            <a:spAutoFit/>
          </a:bodyPr>
          <a:lstStyle/>
          <a:p>
            <a:pPr algn="ctr"/>
            <a:r>
              <a:rPr lang="tr-TR" sz="2800" dirty="0">
                <a:solidFill>
                  <a:srgbClr val="FF0000"/>
                </a:solidFill>
                <a:latin typeface="+mj-lt"/>
                <a:ea typeface="+mj-ea"/>
              </a:rPr>
              <a:t>Ülkelere Göre Tahmini TB </a:t>
            </a:r>
            <a:r>
              <a:rPr lang="tr-TR" sz="2800" dirty="0" err="1">
                <a:solidFill>
                  <a:srgbClr val="FF0000"/>
                </a:solidFill>
                <a:latin typeface="+mj-lt"/>
                <a:ea typeface="+mj-ea"/>
              </a:rPr>
              <a:t>İnsidans</a:t>
            </a:r>
            <a:r>
              <a:rPr lang="tr-TR" sz="2800" dirty="0">
                <a:solidFill>
                  <a:srgbClr val="FF0000"/>
                </a:solidFill>
                <a:latin typeface="+mj-lt"/>
                <a:ea typeface="+mj-ea"/>
              </a:rPr>
              <a:t> Hızları, 2020</a:t>
            </a:r>
            <a:br>
              <a:rPr lang="tr-TR" sz="2800" dirty="0">
                <a:solidFill>
                  <a:srgbClr val="FF0000"/>
                </a:solidFill>
                <a:latin typeface="+mj-lt"/>
                <a:ea typeface="+mj-ea"/>
                <a:cs typeface="+mj-cs"/>
              </a:rPr>
            </a:br>
            <a:r>
              <a:rPr lang="tr-TR" sz="2800" dirty="0">
                <a:solidFill>
                  <a:srgbClr val="FF0000"/>
                </a:solidFill>
                <a:latin typeface="+mj-lt"/>
                <a:ea typeface="+mj-ea"/>
                <a:cs typeface="+mj-cs"/>
              </a:rPr>
              <a:t>(Dünya Sağlık Örgütü, Küresel TB Raporu 2021)</a:t>
            </a:r>
            <a:endParaRPr lang="tr-TR" sz="2800" dirty="0">
              <a:latin typeface="+mj-lt"/>
            </a:endParaRPr>
          </a:p>
        </p:txBody>
      </p:sp>
      <p:pic>
        <p:nvPicPr>
          <p:cNvPr id="2" name="Resim 1">
            <a:extLst>
              <a:ext uri="{FF2B5EF4-FFF2-40B4-BE49-F238E27FC236}">
                <a16:creationId xmlns:a16="http://schemas.microsoft.com/office/drawing/2014/main" id="{1240A874-5BE6-4D2E-927F-F366A208C5B8}"/>
              </a:ext>
            </a:extLst>
          </p:cNvPr>
          <p:cNvPicPr>
            <a:picLocks noChangeAspect="1"/>
          </p:cNvPicPr>
          <p:nvPr/>
        </p:nvPicPr>
        <p:blipFill rotWithShape="1">
          <a:blip r:embed="rId2"/>
          <a:srcRect l="24013" t="14947" r="44487" b="5200"/>
          <a:stretch/>
        </p:blipFill>
        <p:spPr>
          <a:xfrm>
            <a:off x="7602256" y="0"/>
            <a:ext cx="1541744" cy="2198450"/>
          </a:xfrm>
          <a:prstGeom prst="rect">
            <a:avLst/>
          </a:prstGeom>
        </p:spPr>
      </p:pic>
      <p:pic>
        <p:nvPicPr>
          <p:cNvPr id="10" name="Resim 9">
            <a:extLst>
              <a:ext uri="{FF2B5EF4-FFF2-40B4-BE49-F238E27FC236}">
                <a16:creationId xmlns:a16="http://schemas.microsoft.com/office/drawing/2014/main" id="{C8B40CAF-4CE8-4A84-8EA6-7BDC90D4AF8C}"/>
              </a:ext>
            </a:extLst>
          </p:cNvPr>
          <p:cNvPicPr>
            <a:picLocks noChangeAspect="1"/>
          </p:cNvPicPr>
          <p:nvPr/>
        </p:nvPicPr>
        <p:blipFill rotWithShape="1">
          <a:blip r:embed="rId3"/>
          <a:srcRect l="22438" t="26200" r="23226" b="17800"/>
          <a:stretch/>
        </p:blipFill>
        <p:spPr>
          <a:xfrm>
            <a:off x="576004" y="2025363"/>
            <a:ext cx="6943162" cy="4032448"/>
          </a:xfrm>
          <a:prstGeom prst="rect">
            <a:avLst/>
          </a:prstGeom>
        </p:spPr>
      </p:pic>
    </p:spTree>
    <p:extLst>
      <p:ext uri="{BB962C8B-B14F-4D97-AF65-F5344CB8AC3E}">
        <p14:creationId xmlns:p14="http://schemas.microsoft.com/office/powerpoint/2010/main" val="290935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9CA363A2-A6CF-4C36-A7A0-B6F2164B252D}"/>
              </a:ext>
            </a:extLst>
          </p:cNvPr>
          <p:cNvSpPr>
            <a:spLocks noGrp="1"/>
          </p:cNvSpPr>
          <p:nvPr>
            <p:ph type="title"/>
          </p:nvPr>
        </p:nvSpPr>
        <p:spPr>
          <a:xfrm>
            <a:off x="764649" y="860722"/>
            <a:ext cx="6966629" cy="816079"/>
          </a:xfrm>
        </p:spPr>
        <p:txBody>
          <a:bodyPr anchor="ctr">
            <a:noAutofit/>
          </a:bodyPr>
          <a:lstStyle/>
          <a:p>
            <a:pPr algn="ctr"/>
            <a:r>
              <a:rPr lang="tr-TR" sz="2800" dirty="0">
                <a:solidFill>
                  <a:srgbClr val="FF0000"/>
                </a:solidFill>
                <a:cs typeface="Arial" panose="020B0604020202020204" pitchFamily="34" charset="0"/>
              </a:rPr>
              <a:t>DSÖ Bölgelerine Göre Tahmini (</a:t>
            </a:r>
            <a:r>
              <a:rPr lang="tr-TR" sz="2800" dirty="0" err="1">
                <a:solidFill>
                  <a:srgbClr val="FF0000"/>
                </a:solidFill>
                <a:cs typeface="Arial" panose="020B0604020202020204" pitchFamily="34" charset="0"/>
              </a:rPr>
              <a:t>Estimated</a:t>
            </a:r>
            <a:r>
              <a:rPr lang="tr-TR" sz="2800" dirty="0">
                <a:solidFill>
                  <a:srgbClr val="FF0000"/>
                </a:solidFill>
                <a:cs typeface="Arial" panose="020B0604020202020204" pitchFamily="34" charset="0"/>
              </a:rPr>
              <a:t>) </a:t>
            </a:r>
            <a:br>
              <a:rPr lang="tr-TR" sz="2800" dirty="0">
                <a:solidFill>
                  <a:srgbClr val="FF0000"/>
                </a:solidFill>
                <a:cs typeface="Arial" panose="020B0604020202020204" pitchFamily="34" charset="0"/>
              </a:rPr>
            </a:br>
            <a:r>
              <a:rPr lang="tr-TR" sz="2800" dirty="0">
                <a:solidFill>
                  <a:srgbClr val="FF0000"/>
                </a:solidFill>
                <a:cs typeface="Arial" panose="020B0604020202020204" pitchFamily="34" charset="0"/>
              </a:rPr>
              <a:t>TB Verileri, 2020</a:t>
            </a:r>
          </a:p>
        </p:txBody>
      </p:sp>
      <p:sp>
        <p:nvSpPr>
          <p:cNvPr id="7" name="Dikdörtgen 6">
            <a:extLst>
              <a:ext uri="{FF2B5EF4-FFF2-40B4-BE49-F238E27FC236}">
                <a16:creationId xmlns:a16="http://schemas.microsoft.com/office/drawing/2014/main" id="{509DF240-9649-4F34-AAE5-FFEBB895FCDD}"/>
              </a:ext>
            </a:extLst>
          </p:cNvPr>
          <p:cNvSpPr/>
          <p:nvPr/>
        </p:nvSpPr>
        <p:spPr>
          <a:xfrm>
            <a:off x="1354326" y="5682441"/>
            <a:ext cx="4215449" cy="358816"/>
          </a:xfrm>
          <a:prstGeom prst="rect">
            <a:avLst/>
          </a:prstGeom>
        </p:spPr>
        <p:txBody>
          <a:bodyPr wrap="none">
            <a:spAutoFit/>
          </a:bodyPr>
          <a:lstStyle/>
          <a:p>
            <a:pPr algn="just">
              <a:lnSpc>
                <a:spcPct val="115000"/>
              </a:lnSpc>
              <a:spcAft>
                <a:spcPts val="0"/>
              </a:spcAft>
            </a:pPr>
            <a:r>
              <a:rPr lang="tr-TR" sz="1600" i="1" dirty="0">
                <a:latin typeface="+mj-lt"/>
                <a:ea typeface="Times New Roman" panose="02020603050405020304" pitchFamily="18" charset="0"/>
                <a:cs typeface="Times New Roman" panose="02020603050405020304" pitchFamily="18" charset="0"/>
              </a:rPr>
              <a:t>*Türkiye, DSÖ Avrupa Bölgesinde yer almaktadır.</a:t>
            </a:r>
            <a:endParaRPr lang="tr-TR" sz="1600" i="1" dirty="0">
              <a:latin typeface="+mj-lt"/>
              <a:ea typeface="Calibri" panose="020F0502020204030204" pitchFamily="34" charset="0"/>
              <a:cs typeface="Times New Roman" panose="02020603050405020304" pitchFamily="18" charset="0"/>
            </a:endParaRPr>
          </a:p>
        </p:txBody>
      </p:sp>
      <p:pic>
        <p:nvPicPr>
          <p:cNvPr id="8" name="Resim 7">
            <a:extLst>
              <a:ext uri="{FF2B5EF4-FFF2-40B4-BE49-F238E27FC236}">
                <a16:creationId xmlns:a16="http://schemas.microsoft.com/office/drawing/2014/main" id="{69F0ECAA-FA02-448A-86D1-18986DCD7F2E}"/>
              </a:ext>
            </a:extLst>
          </p:cNvPr>
          <p:cNvPicPr>
            <a:picLocks noChangeAspect="1"/>
          </p:cNvPicPr>
          <p:nvPr/>
        </p:nvPicPr>
        <p:blipFill rotWithShape="1">
          <a:blip r:embed="rId2"/>
          <a:srcRect l="24013" t="14947" r="44487" b="5200"/>
          <a:stretch/>
        </p:blipFill>
        <p:spPr>
          <a:xfrm>
            <a:off x="7596336" y="-11588"/>
            <a:ext cx="1541744" cy="2198450"/>
          </a:xfrm>
          <a:prstGeom prst="rect">
            <a:avLst/>
          </a:prstGeom>
        </p:spPr>
      </p:pic>
      <p:graphicFrame>
        <p:nvGraphicFramePr>
          <p:cNvPr id="5" name="Tablo 4">
            <a:extLst>
              <a:ext uri="{FF2B5EF4-FFF2-40B4-BE49-F238E27FC236}">
                <a16:creationId xmlns:a16="http://schemas.microsoft.com/office/drawing/2014/main" id="{1BA5DCE1-90BB-41C8-9AC2-48893BA80A68}"/>
              </a:ext>
            </a:extLst>
          </p:cNvPr>
          <p:cNvGraphicFramePr>
            <a:graphicFrameLocks noGrp="1"/>
          </p:cNvGraphicFramePr>
          <p:nvPr>
            <p:extLst>
              <p:ext uri="{D42A27DB-BD31-4B8C-83A1-F6EECF244321}">
                <p14:modId xmlns:p14="http://schemas.microsoft.com/office/powerpoint/2010/main" val="609048797"/>
              </p:ext>
            </p:extLst>
          </p:nvPr>
        </p:nvGraphicFramePr>
        <p:xfrm>
          <a:off x="1331640" y="1988840"/>
          <a:ext cx="5832649" cy="3600398"/>
        </p:xfrm>
        <a:graphic>
          <a:graphicData uri="http://schemas.openxmlformats.org/drawingml/2006/table">
            <a:tbl>
              <a:tblPr/>
              <a:tblGrid>
                <a:gridCol w="2800385">
                  <a:extLst>
                    <a:ext uri="{9D8B030D-6E8A-4147-A177-3AD203B41FA5}">
                      <a16:colId xmlns:a16="http://schemas.microsoft.com/office/drawing/2014/main" val="2580227567"/>
                    </a:ext>
                  </a:extLst>
                </a:gridCol>
                <a:gridCol w="1516132">
                  <a:extLst>
                    <a:ext uri="{9D8B030D-6E8A-4147-A177-3AD203B41FA5}">
                      <a16:colId xmlns:a16="http://schemas.microsoft.com/office/drawing/2014/main" val="2133717118"/>
                    </a:ext>
                  </a:extLst>
                </a:gridCol>
                <a:gridCol w="1516132">
                  <a:extLst>
                    <a:ext uri="{9D8B030D-6E8A-4147-A177-3AD203B41FA5}">
                      <a16:colId xmlns:a16="http://schemas.microsoft.com/office/drawing/2014/main" val="2994750097"/>
                    </a:ext>
                  </a:extLst>
                </a:gridCol>
              </a:tblGrid>
              <a:tr h="601238">
                <a:tc>
                  <a:txBody>
                    <a:bodyPr/>
                    <a:lstStyle/>
                    <a:p>
                      <a:pPr algn="l" fontAlgn="ctr"/>
                      <a:r>
                        <a:rPr lang="tr-TR" sz="1800" b="1" i="0" u="none" strike="noStrike" dirty="0">
                          <a:solidFill>
                            <a:srgbClr val="000000"/>
                          </a:solidFill>
                          <a:effectLst/>
                          <a:latin typeface="Calibri" panose="020F0502020204030204" pitchFamily="34" charset="0"/>
                          <a:cs typeface="Calibri" panose="020F0502020204030204" pitchFamily="34" charset="0"/>
                        </a:rPr>
                        <a:t>   BÖLGE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err="1">
                          <a:solidFill>
                            <a:srgbClr val="000000"/>
                          </a:solidFill>
                          <a:effectLst/>
                          <a:latin typeface="Calibri" panose="020F0502020204030204" pitchFamily="34" charset="0"/>
                          <a:cs typeface="Calibri" panose="020F0502020204030204" pitchFamily="34" charset="0"/>
                        </a:rPr>
                        <a:t>İnsidans</a:t>
                      </a:r>
                      <a:r>
                        <a:rPr lang="tr-TR" sz="1800" b="1" i="0" u="none" strike="noStrike" dirty="0">
                          <a:solidFill>
                            <a:srgbClr val="000000"/>
                          </a:solidFill>
                          <a:effectLst/>
                          <a:latin typeface="Calibri" panose="020F0502020204030204" pitchFamily="34" charset="0"/>
                          <a:cs typeface="Calibri" panose="020F0502020204030204" pitchFamily="34" charset="0"/>
                        </a:rPr>
                        <a:t> (100.000'de)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Calibri" panose="020F0502020204030204" pitchFamily="34" charset="0"/>
                          <a:cs typeface="Calibri" panose="020F0502020204030204" pitchFamily="34" charset="0"/>
                        </a:rPr>
                        <a:t>Mortalite (100.000'de)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36327"/>
                  </a:ext>
                </a:extLst>
              </a:tr>
              <a:tr h="374895">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Afrika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49,0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136689"/>
                  </a:ext>
                </a:extLst>
              </a:tr>
              <a:tr h="374895">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Güney Doğu Asya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36,1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203849"/>
                  </a:ext>
                </a:extLst>
              </a:tr>
              <a:tr h="374895">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Doğu Akdeniz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149537"/>
                  </a:ext>
                </a:extLst>
              </a:tr>
              <a:tr h="374895">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Batı Pasifik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987755"/>
                  </a:ext>
                </a:extLst>
              </a:tr>
              <a:tr h="374895">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Avrupa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915141"/>
                  </a:ext>
                </a:extLst>
              </a:tr>
              <a:tr h="374895">
                <a:tc>
                  <a:txBody>
                    <a:bodyPr/>
                    <a:lstStyle/>
                    <a:p>
                      <a:pPr algn="l" fontAlgn="ctr"/>
                      <a:r>
                        <a:rPr lang="tr-TR" sz="1800" b="0" i="0" u="none" strike="noStrike">
                          <a:solidFill>
                            <a:srgbClr val="000000"/>
                          </a:solidFill>
                          <a:effectLst/>
                          <a:latin typeface="Calibri" panose="020F0502020204030204" pitchFamily="34" charset="0"/>
                          <a:cs typeface="Calibri" panose="020F0502020204030204" pitchFamily="34" charset="0"/>
                        </a:rPr>
                        <a:t>* TÜRKİYE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0,55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14408280"/>
                  </a:ext>
                </a:extLst>
              </a:tr>
              <a:tr h="374895">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Amerika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835300"/>
                  </a:ext>
                </a:extLst>
              </a:tr>
              <a:tr h="374895">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DÜNYA GENELİ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127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panose="020F0502020204030204" pitchFamily="34" charset="0"/>
                          <a:cs typeface="Calibri" panose="020F0502020204030204" pitchFamily="34" charset="0"/>
                        </a:rPr>
                        <a:t>19,7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442251"/>
                  </a:ext>
                </a:extLst>
              </a:tr>
            </a:tbl>
          </a:graphicData>
        </a:graphic>
      </p:graphicFrame>
    </p:spTree>
    <p:extLst>
      <p:ext uri="{BB962C8B-B14F-4D97-AF65-F5344CB8AC3E}">
        <p14:creationId xmlns:p14="http://schemas.microsoft.com/office/powerpoint/2010/main" val="414063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3">
            <a:extLst>
              <a:ext uri="{FF2B5EF4-FFF2-40B4-BE49-F238E27FC236}">
                <a16:creationId xmlns:a16="http://schemas.microsoft.com/office/drawing/2014/main" id="{9CA363A2-A6CF-4C36-A7A0-B6F2164B252D}"/>
              </a:ext>
            </a:extLst>
          </p:cNvPr>
          <p:cNvSpPr txBox="1">
            <a:spLocks/>
          </p:cNvSpPr>
          <p:nvPr/>
        </p:nvSpPr>
        <p:spPr>
          <a:xfrm>
            <a:off x="944670" y="844878"/>
            <a:ext cx="6246548" cy="816079"/>
          </a:xfrm>
          <a:prstGeom prst="rect">
            <a:avLst/>
          </a:prstGeom>
        </p:spPr>
        <p:txBody>
          <a:bodyPr vert="horz" lIns="0" tIns="42203" rIns="0" bIns="0" anchor="ctr">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tr-TR" sz="3200" dirty="0">
                <a:solidFill>
                  <a:srgbClr val="FF0000"/>
                </a:solidFill>
                <a:cs typeface="Arial" panose="020B0604020202020204" pitchFamily="34" charset="0"/>
              </a:rPr>
              <a:t>DSÖ Bölgelerine Göre Tedavi Başarısı Oranları, 2019</a:t>
            </a:r>
          </a:p>
        </p:txBody>
      </p:sp>
      <p:sp>
        <p:nvSpPr>
          <p:cNvPr id="4" name="Dikdörtgen 3">
            <a:extLst>
              <a:ext uri="{FF2B5EF4-FFF2-40B4-BE49-F238E27FC236}">
                <a16:creationId xmlns:a16="http://schemas.microsoft.com/office/drawing/2014/main" id="{509DF240-9649-4F34-AAE5-FFEBB895FCDD}"/>
              </a:ext>
            </a:extLst>
          </p:cNvPr>
          <p:cNvSpPr/>
          <p:nvPr/>
        </p:nvSpPr>
        <p:spPr>
          <a:xfrm>
            <a:off x="755576" y="5746647"/>
            <a:ext cx="8064896" cy="830997"/>
          </a:xfrm>
          <a:prstGeom prst="rect">
            <a:avLst/>
          </a:prstGeom>
        </p:spPr>
        <p:txBody>
          <a:bodyPr wrap="square">
            <a:spAutoFit/>
          </a:bodyPr>
          <a:lstStyle/>
          <a:p>
            <a:pPr algn="just">
              <a:spcAft>
                <a:spcPts val="0"/>
              </a:spcAft>
            </a:pPr>
            <a:r>
              <a:rPr lang="tr-TR" sz="1600" i="1" dirty="0">
                <a:latin typeface="+mj-lt"/>
              </a:rPr>
              <a:t>*Önceden tedavi görmüş olgular; tedavi başarısızlığından gelen ve takip dışı kalıp dönen olgulardır. </a:t>
            </a:r>
          </a:p>
          <a:p>
            <a:pPr algn="just">
              <a:spcAft>
                <a:spcPts val="0"/>
              </a:spcAft>
            </a:pPr>
            <a:r>
              <a:rPr lang="tr-TR" sz="1600" i="1" dirty="0">
                <a:latin typeface="+mj-lt"/>
              </a:rPr>
              <a:t>**Türkiye, DSÖ Avrupa Bölgesinde yer almaktadır.</a:t>
            </a:r>
          </a:p>
        </p:txBody>
      </p:sp>
      <p:pic>
        <p:nvPicPr>
          <p:cNvPr id="7" name="Resim 6">
            <a:extLst>
              <a:ext uri="{FF2B5EF4-FFF2-40B4-BE49-F238E27FC236}">
                <a16:creationId xmlns:a16="http://schemas.microsoft.com/office/drawing/2014/main" id="{672D22F3-8A56-4DD9-AA31-A7288598FB53}"/>
              </a:ext>
            </a:extLst>
          </p:cNvPr>
          <p:cNvPicPr>
            <a:picLocks noChangeAspect="1"/>
          </p:cNvPicPr>
          <p:nvPr/>
        </p:nvPicPr>
        <p:blipFill rotWithShape="1">
          <a:blip r:embed="rId2"/>
          <a:srcRect l="24013" t="14947" r="44487" b="5200"/>
          <a:stretch/>
        </p:blipFill>
        <p:spPr>
          <a:xfrm>
            <a:off x="7524328" y="-11588"/>
            <a:ext cx="1613751" cy="2072436"/>
          </a:xfrm>
          <a:prstGeom prst="rect">
            <a:avLst/>
          </a:prstGeom>
        </p:spPr>
      </p:pic>
      <p:graphicFrame>
        <p:nvGraphicFramePr>
          <p:cNvPr id="5" name="Tablo 4">
            <a:extLst>
              <a:ext uri="{FF2B5EF4-FFF2-40B4-BE49-F238E27FC236}">
                <a16:creationId xmlns:a16="http://schemas.microsoft.com/office/drawing/2014/main" id="{1DD6EA81-9D4E-4027-87F3-F1FDC2FB7C4A}"/>
              </a:ext>
            </a:extLst>
          </p:cNvPr>
          <p:cNvGraphicFramePr>
            <a:graphicFrameLocks noGrp="1"/>
          </p:cNvGraphicFramePr>
          <p:nvPr>
            <p:extLst>
              <p:ext uri="{D42A27DB-BD31-4B8C-83A1-F6EECF244321}">
                <p14:modId xmlns:p14="http://schemas.microsoft.com/office/powerpoint/2010/main" val="3752846326"/>
              </p:ext>
            </p:extLst>
          </p:nvPr>
        </p:nvGraphicFramePr>
        <p:xfrm>
          <a:off x="944670" y="1824769"/>
          <a:ext cx="6435642" cy="3768314"/>
        </p:xfrm>
        <a:graphic>
          <a:graphicData uri="http://schemas.openxmlformats.org/drawingml/2006/table">
            <a:tbl>
              <a:tblPr/>
              <a:tblGrid>
                <a:gridCol w="2654464">
                  <a:extLst>
                    <a:ext uri="{9D8B030D-6E8A-4147-A177-3AD203B41FA5}">
                      <a16:colId xmlns:a16="http://schemas.microsoft.com/office/drawing/2014/main" val="3861347928"/>
                    </a:ext>
                  </a:extLst>
                </a:gridCol>
                <a:gridCol w="1795105">
                  <a:extLst>
                    <a:ext uri="{9D8B030D-6E8A-4147-A177-3AD203B41FA5}">
                      <a16:colId xmlns:a16="http://schemas.microsoft.com/office/drawing/2014/main" val="3831694125"/>
                    </a:ext>
                  </a:extLst>
                </a:gridCol>
                <a:gridCol w="1986073">
                  <a:extLst>
                    <a:ext uri="{9D8B030D-6E8A-4147-A177-3AD203B41FA5}">
                      <a16:colId xmlns:a16="http://schemas.microsoft.com/office/drawing/2014/main" val="3687464627"/>
                    </a:ext>
                  </a:extLst>
                </a:gridCol>
              </a:tblGrid>
              <a:tr h="1132570">
                <a:tc>
                  <a:txBody>
                    <a:bodyPr/>
                    <a:lstStyle/>
                    <a:p>
                      <a:pPr algn="l" fontAlgn="ctr"/>
                      <a:r>
                        <a:rPr lang="tr-TR" sz="1800" b="1" i="0" u="none" strike="noStrike">
                          <a:solidFill>
                            <a:srgbClr val="000000"/>
                          </a:solidFill>
                          <a:effectLst/>
                          <a:latin typeface="Calibri" panose="020F0502020204030204" pitchFamily="34" charset="0"/>
                          <a:cs typeface="Calibri" panose="020F0502020204030204" pitchFamily="34" charset="0"/>
                        </a:rPr>
                        <a:t>BÖLGE</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cs typeface="Calibri" panose="020F0502020204030204" pitchFamily="34" charset="0"/>
                        </a:rPr>
                        <a:t>Yeni ve </a:t>
                      </a:r>
                      <a:r>
                        <a:rPr lang="tr-TR" sz="1800" b="1" i="0" u="none" strike="noStrike" dirty="0" err="1">
                          <a:solidFill>
                            <a:srgbClr val="000000"/>
                          </a:solidFill>
                          <a:effectLst/>
                          <a:latin typeface="Calibri" panose="020F0502020204030204" pitchFamily="34" charset="0"/>
                          <a:cs typeface="Calibri" panose="020F0502020204030204" pitchFamily="34" charset="0"/>
                        </a:rPr>
                        <a:t>Nüks</a:t>
                      </a:r>
                      <a:r>
                        <a:rPr lang="tr-TR" sz="1800" b="1" i="0" u="none" strike="noStrike" dirty="0">
                          <a:solidFill>
                            <a:srgbClr val="000000"/>
                          </a:solidFill>
                          <a:effectLst/>
                          <a:latin typeface="Calibri" panose="020F0502020204030204" pitchFamily="34" charset="0"/>
                          <a:cs typeface="Calibri" panose="020F0502020204030204" pitchFamily="34" charset="0"/>
                        </a:rPr>
                        <a:t> Olgularda Tedavi Başarısı</a:t>
                      </a:r>
                    </a:p>
                    <a:p>
                      <a:pPr algn="ctr" fontAlgn="ctr"/>
                      <a:r>
                        <a:rPr lang="tr-TR" sz="1800" b="1" i="0" u="none" strike="noStrike" dirty="0">
                          <a:solidFill>
                            <a:srgbClr val="000000"/>
                          </a:solidFill>
                          <a:effectLst/>
                          <a:latin typeface="Calibri" panose="020F0502020204030204" pitchFamily="34" charset="0"/>
                          <a:cs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cs typeface="Calibri" panose="020F0502020204030204" pitchFamily="34" charset="0"/>
                        </a:rPr>
                        <a:t>Önceden Tedavi Görmüş Olgularda Tedavi Başarısı*</a:t>
                      </a:r>
                    </a:p>
                    <a:p>
                      <a:pPr algn="ctr" fontAlgn="ctr"/>
                      <a:r>
                        <a:rPr lang="tr-TR" sz="1800" b="1" i="0" u="none" strike="noStrike" dirty="0">
                          <a:solidFill>
                            <a:srgbClr val="000000"/>
                          </a:solidFill>
                          <a:effectLst/>
                          <a:latin typeface="Calibri" panose="020F0502020204030204" pitchFamily="34" charset="0"/>
                          <a:cs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15444"/>
                  </a:ext>
                </a:extLst>
              </a:tr>
              <a:tr h="329468">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Afrika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681656"/>
                  </a:ext>
                </a:extLst>
              </a:tr>
              <a:tr h="329468">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Güney Doğu Asya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557430"/>
                  </a:ext>
                </a:extLst>
              </a:tr>
              <a:tr h="329468">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Doğu Akdeniz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34795"/>
                  </a:ext>
                </a:extLst>
              </a:tr>
              <a:tr h="329468">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Batı Pasifik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439753"/>
                  </a:ext>
                </a:extLst>
              </a:tr>
              <a:tr h="329468">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Avrupa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623776"/>
                  </a:ext>
                </a:extLst>
              </a:tr>
              <a:tr h="329468">
                <a:tc>
                  <a:txBody>
                    <a:bodyPr/>
                    <a:lstStyle/>
                    <a:p>
                      <a:pPr algn="l" fontAlgn="ctr"/>
                      <a:r>
                        <a:rPr lang="tr-TR" sz="1800" b="1" i="0" u="none" strike="noStrike" dirty="0">
                          <a:solidFill>
                            <a:srgbClr val="000000"/>
                          </a:solidFill>
                          <a:effectLst/>
                          <a:latin typeface="Calibri" panose="020F0502020204030204" pitchFamily="34" charset="0"/>
                          <a:cs typeface="Calibri" panose="020F0502020204030204" pitchFamily="34" charset="0"/>
                        </a:rPr>
                        <a:t>**TÜRKİYE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800" b="1" i="0" u="none" strike="noStrike">
                          <a:solidFill>
                            <a:srgbClr val="000000"/>
                          </a:solidFill>
                          <a:effectLst/>
                          <a:latin typeface="Calibri" panose="020F0502020204030204" pitchFamily="34" charset="0"/>
                          <a:cs typeface="Calibri" panose="020F050202020403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38988514"/>
                  </a:ext>
                </a:extLst>
              </a:tr>
              <a:tr h="329468">
                <a:tc>
                  <a:txBody>
                    <a:bodyPr/>
                    <a:lstStyle/>
                    <a:p>
                      <a:pPr algn="l" fontAlgn="ctr"/>
                      <a:r>
                        <a:rPr lang="tr-TR" sz="1800" b="0" i="0" u="none" strike="noStrike" dirty="0">
                          <a:solidFill>
                            <a:srgbClr val="000000"/>
                          </a:solidFill>
                          <a:effectLst/>
                          <a:latin typeface="Calibri" panose="020F0502020204030204" pitchFamily="34" charset="0"/>
                          <a:cs typeface="Calibri" panose="020F0502020204030204" pitchFamily="34" charset="0"/>
                        </a:rPr>
                        <a:t>  Amerika Bölgesi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Calibri" panose="020F0502020204030204" pitchFamily="34" charset="0"/>
                          <a:cs typeface="Calibri" panose="020F050202020403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801025"/>
                  </a:ext>
                </a:extLst>
              </a:tr>
              <a:tr h="329468">
                <a:tc>
                  <a:txBody>
                    <a:bodyPr/>
                    <a:lstStyle/>
                    <a:p>
                      <a:pPr algn="l" fontAlgn="ctr"/>
                      <a:r>
                        <a:rPr lang="tr-TR" sz="1800" b="1" i="0" u="none" strike="noStrike" dirty="0">
                          <a:solidFill>
                            <a:srgbClr val="000000"/>
                          </a:solidFill>
                          <a:effectLst/>
                          <a:latin typeface="Calibri" panose="020F0502020204030204" pitchFamily="34" charset="0"/>
                          <a:cs typeface="Calibri" panose="020F0502020204030204" pitchFamily="34" charset="0"/>
                        </a:rPr>
                        <a:t>  DÜNYA GENELİ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Calibri" panose="020F0502020204030204" pitchFamily="34" charset="0"/>
                          <a:cs typeface="Calibri" panose="020F050202020403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panose="020F0502020204030204" pitchFamily="34" charset="0"/>
                          <a:cs typeface="Calibri" panose="020F050202020403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928892"/>
                  </a:ext>
                </a:extLst>
              </a:tr>
            </a:tbl>
          </a:graphicData>
        </a:graphic>
      </p:graphicFrame>
    </p:spTree>
    <p:extLst>
      <p:ext uri="{BB962C8B-B14F-4D97-AF65-F5344CB8AC3E}">
        <p14:creationId xmlns:p14="http://schemas.microsoft.com/office/powerpoint/2010/main" val="22014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6368" y="830488"/>
            <a:ext cx="8291264" cy="576058"/>
          </a:xfrm>
        </p:spPr>
        <p:txBody>
          <a:bodyPr>
            <a:normAutofit/>
          </a:bodyPr>
          <a:lstStyle/>
          <a:p>
            <a:pPr algn="ctr"/>
            <a:r>
              <a:rPr lang="tr-TR" sz="3200" dirty="0">
                <a:solidFill>
                  <a:srgbClr val="FF0000"/>
                </a:solidFill>
                <a:cs typeface="Arial" panose="020B0604020202020204" pitchFamily="34" charset="0"/>
              </a:rPr>
              <a:t>Yıllara Göre TB </a:t>
            </a:r>
            <a:r>
              <a:rPr lang="tr-TR" sz="3200" dirty="0" err="1">
                <a:solidFill>
                  <a:srgbClr val="FF0000"/>
                </a:solidFill>
                <a:cs typeface="Arial" panose="020B0604020202020204" pitchFamily="34" charset="0"/>
              </a:rPr>
              <a:t>İnsidansı</a:t>
            </a:r>
            <a:r>
              <a:rPr lang="tr-TR" sz="3200" dirty="0">
                <a:solidFill>
                  <a:srgbClr val="FF0000"/>
                </a:solidFill>
                <a:cs typeface="Arial" panose="020B0604020202020204" pitchFamily="34" charset="0"/>
              </a:rPr>
              <a:t>, 2005-2020 Türkiye*</a:t>
            </a:r>
          </a:p>
        </p:txBody>
      </p:sp>
      <p:sp>
        <p:nvSpPr>
          <p:cNvPr id="7" name="Rectangle 5"/>
          <p:cNvSpPr>
            <a:spLocks noChangeArrowheads="1"/>
          </p:cNvSpPr>
          <p:nvPr/>
        </p:nvSpPr>
        <p:spPr bwMode="auto">
          <a:xfrm>
            <a:off x="1043608" y="17728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6"/>
          <p:cNvSpPr>
            <a:spLocks noChangeArrowheads="1"/>
          </p:cNvSpPr>
          <p:nvPr/>
        </p:nvSpPr>
        <p:spPr bwMode="auto">
          <a:xfrm>
            <a:off x="1043608" y="51637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Dikdörtgen 5">
            <a:extLst>
              <a:ext uri="{FF2B5EF4-FFF2-40B4-BE49-F238E27FC236}">
                <a16:creationId xmlns:a16="http://schemas.microsoft.com/office/drawing/2014/main" id="{154BE35C-7C3D-405A-9846-420678A54919}"/>
              </a:ext>
            </a:extLst>
          </p:cNvPr>
          <p:cNvSpPr/>
          <p:nvPr/>
        </p:nvSpPr>
        <p:spPr>
          <a:xfrm>
            <a:off x="1115616" y="5651382"/>
            <a:ext cx="6211188" cy="325538"/>
          </a:xfrm>
          <a:prstGeom prst="rect">
            <a:avLst/>
          </a:prstGeom>
        </p:spPr>
        <p:txBody>
          <a:bodyPr wrap="none">
            <a:spAutoFit/>
          </a:bodyPr>
          <a:lstStyle/>
          <a:p>
            <a:pPr algn="just">
              <a:lnSpc>
                <a:spcPct val="115000"/>
              </a:lnSpc>
              <a:spcAft>
                <a:spcPts val="0"/>
              </a:spcAft>
            </a:pPr>
            <a:r>
              <a:rPr lang="tr-TR" sz="1400" i="1" dirty="0">
                <a:latin typeface="+mj-lt"/>
                <a:ea typeface="Times New Roman" panose="02020603050405020304" pitchFamily="18" charset="0"/>
                <a:cs typeface="Times New Roman" panose="02020603050405020304" pitchFamily="18" charset="0"/>
              </a:rPr>
              <a:t>*Türkiye geneli istatistikler Verem Savaş Dispanseri kayıtlarından elde edilmektedir.</a:t>
            </a:r>
            <a:endParaRPr lang="tr-TR" sz="1400" i="1" dirty="0">
              <a:latin typeface="+mj-lt"/>
              <a:ea typeface="Calibri" panose="020F0502020204030204" pitchFamily="34" charset="0"/>
              <a:cs typeface="Times New Roman" panose="02020603050405020304" pitchFamily="18" charset="0"/>
            </a:endParaRPr>
          </a:p>
        </p:txBody>
      </p:sp>
      <p:graphicFrame>
        <p:nvGraphicFramePr>
          <p:cNvPr id="8" name="Grafik 7">
            <a:extLst>
              <a:ext uri="{FF2B5EF4-FFF2-40B4-BE49-F238E27FC236}">
                <a16:creationId xmlns:a16="http://schemas.microsoft.com/office/drawing/2014/main" id="{060DBBB5-2B80-499A-8419-C6C7D2DC63E4}"/>
              </a:ext>
            </a:extLst>
          </p:cNvPr>
          <p:cNvGraphicFramePr>
            <a:graphicFrameLocks/>
          </p:cNvGraphicFramePr>
          <p:nvPr>
            <p:extLst>
              <p:ext uri="{D42A27DB-BD31-4B8C-83A1-F6EECF244321}">
                <p14:modId xmlns:p14="http://schemas.microsoft.com/office/powerpoint/2010/main" val="1213948800"/>
              </p:ext>
            </p:extLst>
          </p:nvPr>
        </p:nvGraphicFramePr>
        <p:xfrm>
          <a:off x="451528" y="1694283"/>
          <a:ext cx="8029379" cy="38785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720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2709863"/>
            <a:ext cx="8305800" cy="1583233"/>
          </a:xfrm>
          <a:prstGeom prst="rect">
            <a:avLst/>
          </a:prstGeom>
          <a:solidFill>
            <a:srgbClr val="FFF3FF"/>
          </a:solidFill>
          <a:ln w="9525">
            <a:solidFill>
              <a:schemeClr val="accent2"/>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Monotype Sorts"/>
              <a:buNone/>
            </a:pPr>
            <a:r>
              <a:rPr lang="tr-TR" altLang="tr-TR" sz="2800" dirty="0">
                <a:latin typeface="Calibri" panose="020F0502020204030204" pitchFamily="34" charset="0"/>
                <a:cs typeface="Calibri" panose="020F0502020204030204" pitchFamily="34" charset="0"/>
              </a:rPr>
              <a:t>	</a:t>
            </a:r>
            <a:r>
              <a:rPr lang="tr-TR" altLang="tr-TR" sz="2800" dirty="0">
                <a:solidFill>
                  <a:srgbClr val="CC3300"/>
                </a:solidFill>
                <a:latin typeface="Calibri" panose="020F0502020204030204" pitchFamily="34" charset="0"/>
                <a:cs typeface="Calibri" panose="020F0502020204030204" pitchFamily="34" charset="0"/>
              </a:rPr>
              <a:t>“</a:t>
            </a:r>
            <a:r>
              <a:rPr lang="tr-TR" altLang="tr-TR" sz="2800" i="1" dirty="0" err="1">
                <a:solidFill>
                  <a:srgbClr val="CC3300"/>
                </a:solidFill>
                <a:latin typeface="Calibri" panose="020F0502020204030204" pitchFamily="34" charset="0"/>
                <a:cs typeface="Calibri" panose="020F0502020204030204" pitchFamily="34" charset="0"/>
              </a:rPr>
              <a:t>Mycobacterium</a:t>
            </a:r>
            <a:r>
              <a:rPr lang="tr-TR" altLang="tr-TR" sz="2800" i="1" dirty="0">
                <a:solidFill>
                  <a:srgbClr val="CC3300"/>
                </a:solidFill>
                <a:latin typeface="Calibri" panose="020F0502020204030204" pitchFamily="34" charset="0"/>
                <a:cs typeface="Calibri" panose="020F0502020204030204" pitchFamily="34" charset="0"/>
              </a:rPr>
              <a:t> </a:t>
            </a:r>
            <a:r>
              <a:rPr lang="tr-TR" altLang="tr-TR" sz="2800" i="1" dirty="0" err="1">
                <a:solidFill>
                  <a:srgbClr val="CC3300"/>
                </a:solidFill>
                <a:latin typeface="Calibri" panose="020F0502020204030204" pitchFamily="34" charset="0"/>
                <a:cs typeface="Calibri" panose="020F0502020204030204" pitchFamily="34" charset="0"/>
              </a:rPr>
              <a:t>tuberculosis</a:t>
            </a:r>
            <a:r>
              <a:rPr lang="tr-TR" altLang="tr-TR" sz="2800" dirty="0">
                <a:solidFill>
                  <a:srgbClr val="CC3300"/>
                </a:solidFill>
                <a:latin typeface="Calibri" panose="020F0502020204030204" pitchFamily="34" charset="0"/>
                <a:cs typeface="Calibri" panose="020F0502020204030204" pitchFamily="34" charset="0"/>
              </a:rPr>
              <a:t>”</a:t>
            </a:r>
            <a:r>
              <a:rPr lang="tr-TR" altLang="tr-TR" sz="2800" dirty="0">
                <a:latin typeface="Calibri" panose="020F0502020204030204" pitchFamily="34" charset="0"/>
                <a:cs typeface="Calibri" panose="020F0502020204030204" pitchFamily="34" charset="0"/>
              </a:rPr>
              <a:t> isimli basilin insanlarda yaptığı, tüm organları tutabilen, bulaşıcı ve tedavi edilmezse ölümle sonuçlanabilen bir hastalıktır.</a:t>
            </a:r>
            <a:endParaRPr lang="tr-TR" altLang="tr-TR" sz="2800" b="1" dirty="0">
              <a:latin typeface="Calibri" panose="020F0502020204030204" pitchFamily="34" charset="0"/>
              <a:cs typeface="Calibri" panose="020F0502020204030204" pitchFamily="34" charset="0"/>
            </a:endParaRPr>
          </a:p>
        </p:txBody>
      </p:sp>
      <p:sp>
        <p:nvSpPr>
          <p:cNvPr id="5124" name="Rectangle 3"/>
          <p:cNvSpPr>
            <a:spLocks noChangeArrowheads="1"/>
          </p:cNvSpPr>
          <p:nvPr/>
        </p:nvSpPr>
        <p:spPr bwMode="auto">
          <a:xfrm>
            <a:off x="611188" y="620713"/>
            <a:ext cx="82280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tr-TR" altLang="tr-TR" sz="3600" b="1" dirty="0">
                <a:solidFill>
                  <a:srgbClr val="C00000"/>
                </a:solidFill>
                <a:latin typeface="Calibri" panose="020F0502020204030204" pitchFamily="34" charset="0"/>
                <a:cs typeface="Calibri" panose="020F0502020204030204" pitchFamily="34" charset="0"/>
              </a:rPr>
              <a:t>Tüberküloz (Verem) Hastalığı Nedir?</a:t>
            </a:r>
            <a:endParaRPr lang="tr-TR" altLang="tr-TR" sz="3600" dirty="0">
              <a:solidFill>
                <a:srgbClr val="C00000"/>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0"/>
          <p:cNvSpPr>
            <a:spLocks noChangeArrowheads="1"/>
          </p:cNvSpPr>
          <p:nvPr/>
        </p:nvSpPr>
        <p:spPr bwMode="auto">
          <a:xfrm>
            <a:off x="280248" y="992949"/>
            <a:ext cx="86439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44083" eaLnBrk="1" hangingPunct="1"/>
            <a:r>
              <a:rPr lang="tr-TR" altLang="tr-TR" sz="3200" dirty="0">
                <a:solidFill>
                  <a:srgbClr val="FF0000"/>
                </a:solidFill>
                <a:latin typeface="+mj-lt"/>
              </a:rPr>
              <a:t>Türkiye’de 2020 Yılında Kayıt Edilen TB Hastaları</a:t>
            </a:r>
          </a:p>
        </p:txBody>
      </p:sp>
      <p:sp>
        <p:nvSpPr>
          <p:cNvPr id="2" name="Slayt Numarası Yer Tutucusu 1"/>
          <p:cNvSpPr>
            <a:spLocks noGrp="1"/>
          </p:cNvSpPr>
          <p:nvPr>
            <p:ph type="sldNum" sz="quarter" idx="12"/>
          </p:nvPr>
        </p:nvSpPr>
        <p:spPr/>
        <p:txBody>
          <a:bodyPr/>
          <a:lstStyle/>
          <a:p>
            <a:pPr defTabSz="844083">
              <a:defRPr/>
            </a:pPr>
            <a:fld id="{C4B8A6B1-2D4B-46E3-947D-D6DC16FFEC9F}" type="slidenum">
              <a:rPr lang="tr-TR">
                <a:solidFill>
                  <a:srgbClr val="04617B">
                    <a:shade val="90000"/>
                  </a:srgbClr>
                </a:solidFill>
                <a:latin typeface="Arial" charset="0"/>
                <a:cs typeface="+mn-cs"/>
              </a:rPr>
              <a:pPr defTabSz="844083">
                <a:defRPr/>
              </a:pPr>
              <a:t>20</a:t>
            </a:fld>
            <a:endParaRPr lang="tr-TR">
              <a:solidFill>
                <a:srgbClr val="04617B">
                  <a:shade val="90000"/>
                </a:srgbClr>
              </a:solidFill>
              <a:latin typeface="Arial" charset="0"/>
              <a:cs typeface="+mn-cs"/>
            </a:endParaRPr>
          </a:p>
        </p:txBody>
      </p:sp>
      <p:sp>
        <p:nvSpPr>
          <p:cNvPr id="8" name="Rectangle 2">
            <a:extLst>
              <a:ext uri="{FF2B5EF4-FFF2-40B4-BE49-F238E27FC236}">
                <a16:creationId xmlns:a16="http://schemas.microsoft.com/office/drawing/2014/main" id="{C714C820-D970-4EF6-B92D-0C4774EEFA09}"/>
              </a:ext>
            </a:extLst>
          </p:cNvPr>
          <p:cNvSpPr txBox="1">
            <a:spLocks noChangeArrowheads="1"/>
          </p:cNvSpPr>
          <p:nvPr/>
        </p:nvSpPr>
        <p:spPr bwMode="auto">
          <a:xfrm>
            <a:off x="2267744" y="1844824"/>
            <a:ext cx="4510584" cy="457200"/>
          </a:xfrm>
          <a:prstGeom prst="rect">
            <a:avLst/>
          </a:prstGeom>
          <a:solidFill>
            <a:schemeClr val="bg1"/>
          </a:solidFill>
          <a:ln>
            <a:solidFill>
              <a:schemeClr val="tx1"/>
            </a:solidFill>
            <a:miter lim="800000"/>
            <a:headEnd/>
            <a:tailEnd/>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indent="-273050" algn="ctr">
              <a:buNone/>
            </a:pPr>
            <a:r>
              <a:rPr lang="tr-TR" altLang="tr-TR" sz="2400" dirty="0">
                <a:latin typeface="Calibri" panose="020F0502020204030204" pitchFamily="34" charset="0"/>
                <a:cs typeface="Calibri" panose="020F0502020204030204" pitchFamily="34" charset="0"/>
              </a:rPr>
              <a:t>Toplam TB olgu sayısı: </a:t>
            </a:r>
            <a:r>
              <a:rPr lang="tr-TR" altLang="tr-TR" sz="2400" b="1" dirty="0">
                <a:latin typeface="Calibri" panose="020F0502020204030204" pitchFamily="34" charset="0"/>
                <a:cs typeface="Calibri" panose="020F0502020204030204" pitchFamily="34" charset="0"/>
              </a:rPr>
              <a:t>8.925</a:t>
            </a:r>
          </a:p>
        </p:txBody>
      </p:sp>
      <p:graphicFrame>
        <p:nvGraphicFramePr>
          <p:cNvPr id="12" name="Group 5">
            <a:extLst>
              <a:ext uri="{FF2B5EF4-FFF2-40B4-BE49-F238E27FC236}">
                <a16:creationId xmlns:a16="http://schemas.microsoft.com/office/drawing/2014/main" id="{808533FE-678E-4DF9-981D-525322534E4F}"/>
              </a:ext>
            </a:extLst>
          </p:cNvPr>
          <p:cNvGraphicFramePr>
            <a:graphicFrameLocks noGrp="1"/>
          </p:cNvGraphicFramePr>
          <p:nvPr>
            <p:extLst>
              <p:ext uri="{D42A27DB-BD31-4B8C-83A1-F6EECF244321}">
                <p14:modId xmlns:p14="http://schemas.microsoft.com/office/powerpoint/2010/main" val="1228167771"/>
              </p:ext>
            </p:extLst>
          </p:nvPr>
        </p:nvGraphicFramePr>
        <p:xfrm>
          <a:off x="5524961" y="2748857"/>
          <a:ext cx="3399209" cy="1620000"/>
        </p:xfrm>
        <a:graphic>
          <a:graphicData uri="http://schemas.openxmlformats.org/drawingml/2006/table">
            <a:tbl>
              <a:tblPr/>
              <a:tblGrid>
                <a:gridCol w="1133070">
                  <a:extLst>
                    <a:ext uri="{9D8B030D-6E8A-4147-A177-3AD203B41FA5}">
                      <a16:colId xmlns:a16="http://schemas.microsoft.com/office/drawing/2014/main" val="20000"/>
                    </a:ext>
                  </a:extLst>
                </a:gridCol>
                <a:gridCol w="1133069">
                  <a:extLst>
                    <a:ext uri="{9D8B030D-6E8A-4147-A177-3AD203B41FA5}">
                      <a16:colId xmlns:a16="http://schemas.microsoft.com/office/drawing/2014/main" val="20001"/>
                    </a:ext>
                  </a:extLst>
                </a:gridCol>
                <a:gridCol w="1133070">
                  <a:extLst>
                    <a:ext uri="{9D8B030D-6E8A-4147-A177-3AD203B41FA5}">
                      <a16:colId xmlns:a16="http://schemas.microsoft.com/office/drawing/2014/main" val="20002"/>
                    </a:ext>
                  </a:extLst>
                </a:gridCol>
              </a:tblGrid>
              <a:tr h="540000">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Cinsiyet</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1" i="0" u="none" strike="noStrike" dirty="0">
                          <a:solidFill>
                            <a:srgbClr val="000000"/>
                          </a:solidFill>
                          <a:effectLst/>
                          <a:latin typeface="Calibri" panose="020F0502020204030204" pitchFamily="34" charset="0"/>
                          <a:cs typeface="Calibri" panose="020F0502020204030204" pitchFamily="34" charset="0"/>
                        </a:rPr>
                        <a:t>Sayı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1" i="0" u="none" strike="noStrike" dirty="0">
                          <a:solidFill>
                            <a:srgbClr val="000000"/>
                          </a:solidFill>
                          <a:effectLst/>
                          <a:latin typeface="Calibri" panose="020F0502020204030204" pitchFamily="34" charset="0"/>
                          <a:cs typeface="Calibri" panose="020F0502020204030204" pitchFamily="34" charset="0"/>
                        </a:rPr>
                        <a:t>Yüzde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296885022"/>
                  </a:ext>
                </a:extLst>
              </a:tr>
              <a:tr h="540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Erkek</a:t>
                      </a:r>
                      <a:endPar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5.108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57,2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40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Kadın</a:t>
                      </a:r>
                      <a:endPar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3.817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42,8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graphicFrame>
        <p:nvGraphicFramePr>
          <p:cNvPr id="13" name="Group 56">
            <a:extLst>
              <a:ext uri="{FF2B5EF4-FFF2-40B4-BE49-F238E27FC236}">
                <a16:creationId xmlns:a16="http://schemas.microsoft.com/office/drawing/2014/main" id="{66380A98-222D-4C16-B9BB-68346A90C82F}"/>
              </a:ext>
            </a:extLst>
          </p:cNvPr>
          <p:cNvGraphicFramePr>
            <a:graphicFrameLocks noGrp="1"/>
          </p:cNvGraphicFramePr>
          <p:nvPr>
            <p:extLst>
              <p:ext uri="{D42A27DB-BD31-4B8C-83A1-F6EECF244321}">
                <p14:modId xmlns:p14="http://schemas.microsoft.com/office/powerpoint/2010/main" val="1402862120"/>
              </p:ext>
            </p:extLst>
          </p:nvPr>
        </p:nvGraphicFramePr>
        <p:xfrm>
          <a:off x="2035941" y="4629179"/>
          <a:ext cx="4974190" cy="1466850"/>
        </p:xfrm>
        <a:graphic>
          <a:graphicData uri="http://schemas.openxmlformats.org/drawingml/2006/table">
            <a:tbl>
              <a:tblPr/>
              <a:tblGrid>
                <a:gridCol w="2112737">
                  <a:extLst>
                    <a:ext uri="{9D8B030D-6E8A-4147-A177-3AD203B41FA5}">
                      <a16:colId xmlns:a16="http://schemas.microsoft.com/office/drawing/2014/main" val="20000"/>
                    </a:ext>
                  </a:extLst>
                </a:gridCol>
                <a:gridCol w="1232909">
                  <a:extLst>
                    <a:ext uri="{9D8B030D-6E8A-4147-A177-3AD203B41FA5}">
                      <a16:colId xmlns:a16="http://schemas.microsoft.com/office/drawing/2014/main" val="20001"/>
                    </a:ext>
                  </a:extLst>
                </a:gridCol>
                <a:gridCol w="1628544">
                  <a:extLst>
                    <a:ext uri="{9D8B030D-6E8A-4147-A177-3AD203B41FA5}">
                      <a16:colId xmlns:a16="http://schemas.microsoft.com/office/drawing/2014/main" val="20002"/>
                    </a:ext>
                  </a:extLst>
                </a:gridCol>
              </a:tblGrid>
              <a:tr h="458788">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Hastalığın yeri</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1" i="0" u="none" strike="noStrike" dirty="0">
                          <a:solidFill>
                            <a:srgbClr val="000000"/>
                          </a:solidFill>
                          <a:effectLst/>
                          <a:latin typeface="Calibri" panose="020F0502020204030204" pitchFamily="34" charset="0"/>
                          <a:cs typeface="Calibri" panose="020F0502020204030204" pitchFamily="34" charset="0"/>
                        </a:rPr>
                        <a:t>Sayı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1" i="0" u="none" strike="noStrike" dirty="0">
                          <a:solidFill>
                            <a:srgbClr val="000000"/>
                          </a:solidFill>
                          <a:effectLst/>
                          <a:latin typeface="Calibri" panose="020F0502020204030204" pitchFamily="34" charset="0"/>
                          <a:cs typeface="Calibri" panose="020F0502020204030204" pitchFamily="34" charset="0"/>
                        </a:rPr>
                        <a:t>Yüzde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950308568"/>
                  </a:ext>
                </a:extLst>
              </a:tr>
              <a:tr h="458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Akciğer TB</a:t>
                      </a:r>
                      <a:endPar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rtl="0" fontAlgn="ctr"/>
                      <a:r>
                        <a:rPr lang="tr-TR" sz="2000" b="0" i="0" u="none" strike="noStrike" dirty="0">
                          <a:solidFill>
                            <a:srgbClr val="000000"/>
                          </a:solidFill>
                          <a:effectLst/>
                          <a:latin typeface="Calibri" panose="020F0502020204030204" pitchFamily="34" charset="0"/>
                          <a:cs typeface="Calibri" panose="020F0502020204030204" pitchFamily="34" charset="0"/>
                        </a:rPr>
                        <a:t>5.802</a:t>
                      </a:r>
                    </a:p>
                  </a:txBody>
                  <a:tcPr marL="11430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rtl="0" fontAlgn="ctr"/>
                      <a:r>
                        <a:rPr lang="tr-TR" sz="2000" b="0" i="0" u="none" strike="noStrike" dirty="0">
                          <a:solidFill>
                            <a:srgbClr val="000000"/>
                          </a:solidFill>
                          <a:effectLst/>
                          <a:latin typeface="Calibri" panose="020F0502020204030204" pitchFamily="34" charset="0"/>
                          <a:cs typeface="Calibri" panose="020F0502020204030204" pitchFamily="34" charset="0"/>
                        </a:rPr>
                        <a:t>65,0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492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Akciğer dışı TB</a:t>
                      </a:r>
                      <a:endPar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rtl="0" fontAlgn="ctr"/>
                      <a:r>
                        <a:rPr lang="tr-TR" sz="2000" b="0" i="0" u="none" strike="noStrike" dirty="0">
                          <a:solidFill>
                            <a:srgbClr val="000000"/>
                          </a:solidFill>
                          <a:effectLst/>
                          <a:latin typeface="Calibri" panose="020F0502020204030204" pitchFamily="34" charset="0"/>
                          <a:cs typeface="Calibri" panose="020F0502020204030204" pitchFamily="34" charset="0"/>
                        </a:rPr>
                        <a:t>3.123</a:t>
                      </a:r>
                    </a:p>
                  </a:txBody>
                  <a:tcPr marL="11430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rtl="0" fontAlgn="ctr"/>
                      <a:r>
                        <a:rPr lang="tr-TR" sz="2000" b="0" i="0" u="none" strike="noStrike" dirty="0">
                          <a:solidFill>
                            <a:srgbClr val="000000"/>
                          </a:solidFill>
                          <a:effectLst/>
                          <a:latin typeface="Calibri" panose="020F0502020204030204" pitchFamily="34" charset="0"/>
                          <a:cs typeface="Calibri" panose="020F0502020204030204" pitchFamily="34" charset="0"/>
                        </a:rPr>
                        <a:t>35,0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graphicFrame>
        <p:nvGraphicFramePr>
          <p:cNvPr id="14" name="Group 31">
            <a:extLst>
              <a:ext uri="{FF2B5EF4-FFF2-40B4-BE49-F238E27FC236}">
                <a16:creationId xmlns:a16="http://schemas.microsoft.com/office/drawing/2014/main" id="{45B795B2-3297-4C7E-A1DC-F2513ADB6ECE}"/>
              </a:ext>
            </a:extLst>
          </p:cNvPr>
          <p:cNvGraphicFramePr>
            <a:graphicFrameLocks noGrp="1"/>
          </p:cNvGraphicFramePr>
          <p:nvPr>
            <p:extLst>
              <p:ext uri="{D42A27DB-BD31-4B8C-83A1-F6EECF244321}">
                <p14:modId xmlns:p14="http://schemas.microsoft.com/office/powerpoint/2010/main" val="760125474"/>
              </p:ext>
            </p:extLst>
          </p:nvPr>
        </p:nvGraphicFramePr>
        <p:xfrm>
          <a:off x="295035" y="2741302"/>
          <a:ext cx="5112568" cy="1635110"/>
        </p:xfrm>
        <a:graphic>
          <a:graphicData uri="http://schemas.openxmlformats.org/drawingml/2006/table">
            <a:tbl>
              <a:tblPr/>
              <a:tblGrid>
                <a:gridCol w="281683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15610">
                  <a:extLst>
                    <a:ext uri="{9D8B030D-6E8A-4147-A177-3AD203B41FA5}">
                      <a16:colId xmlns:a16="http://schemas.microsoft.com/office/drawing/2014/main" val="20002"/>
                    </a:ext>
                  </a:extLst>
                </a:gridCol>
              </a:tblGrid>
              <a:tr h="466981">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Olgu tipi</a:t>
                      </a:r>
                    </a:p>
                  </a:txBody>
                  <a:tcPr marL="121920" marR="121920" marT="45774" marB="457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1" i="0" u="none" strike="noStrike" dirty="0">
                          <a:solidFill>
                            <a:srgbClr val="000000"/>
                          </a:solidFill>
                          <a:effectLst/>
                          <a:latin typeface="Calibri" panose="020F0502020204030204" pitchFamily="34" charset="0"/>
                          <a:cs typeface="Calibri" panose="020F0502020204030204" pitchFamily="34" charset="0"/>
                        </a:rPr>
                        <a:t>Sayı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1" i="0" u="none" strike="noStrike" dirty="0">
                          <a:solidFill>
                            <a:srgbClr val="000000"/>
                          </a:solidFill>
                          <a:effectLst/>
                          <a:latin typeface="Calibri" panose="020F0502020204030204" pitchFamily="34" charset="0"/>
                          <a:cs typeface="Calibri" panose="020F0502020204030204" pitchFamily="34" charset="0"/>
                        </a:rPr>
                        <a:t>Yüzde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434895960"/>
                  </a:ext>
                </a:extLst>
              </a:tr>
              <a:tr h="4669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Yeni olgu </a:t>
                      </a:r>
                      <a:endPar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920" marR="121920" marT="45774" marB="457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8.358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6860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Önceden tedavi görmüş </a:t>
                      </a:r>
                    </a:p>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tr-TR" alt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olgu</a:t>
                      </a:r>
                      <a:endParaRPr kumimoji="0" lang="tr-TR" alt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920" marR="121920" marT="45774" marB="457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  567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ctr" fontAlgn="ctr"/>
                      <a:r>
                        <a:rPr lang="tr-TR" sz="2000" b="0" i="0" u="none" strike="noStrike" dirty="0">
                          <a:solidFill>
                            <a:srgbClr val="000000"/>
                          </a:solidFill>
                          <a:effectLst/>
                          <a:latin typeface="Calibri" panose="020F0502020204030204" pitchFamily="34" charset="0"/>
                          <a:cs typeface="Calibri" panose="020F0502020204030204" pitchFamily="34" charset="0"/>
                        </a:rPr>
                        <a:t>  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0927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028593"/>
            <a:ext cx="2133600" cy="439615"/>
          </a:xfrm>
          <a:prstGeom prst="rect">
            <a:avLst/>
          </a:prstGeom>
        </p:spPr>
        <p:txBody>
          <a:bodyPr/>
          <a:lstStyle/>
          <a:p>
            <a:pPr defTabSz="844083">
              <a:defRPr/>
            </a:pPr>
            <a:fld id="{2836229B-993F-464C-9368-9188C8E01BC1}" type="slidenum">
              <a:rPr lang="tr-TR">
                <a:solidFill>
                  <a:srgbClr val="04617B">
                    <a:shade val="90000"/>
                  </a:srgbClr>
                </a:solidFill>
                <a:latin typeface="Arial" charset="0"/>
                <a:cs typeface="+mn-cs"/>
              </a:rPr>
              <a:pPr defTabSz="844083">
                <a:defRPr/>
              </a:pPr>
              <a:t>21</a:t>
            </a:fld>
            <a:endParaRPr lang="tr-TR" dirty="0">
              <a:solidFill>
                <a:srgbClr val="04617B">
                  <a:shade val="90000"/>
                </a:srgbClr>
              </a:solidFill>
              <a:latin typeface="Arial" charset="0"/>
              <a:cs typeface="+mn-cs"/>
            </a:endParaRPr>
          </a:p>
        </p:txBody>
      </p:sp>
      <p:pic>
        <p:nvPicPr>
          <p:cNvPr id="7" name="Resim 6">
            <a:extLst>
              <a:ext uri="{FF2B5EF4-FFF2-40B4-BE49-F238E27FC236}">
                <a16:creationId xmlns:a16="http://schemas.microsoft.com/office/drawing/2014/main" id="{46843B11-B2AA-44A9-AFAE-1CC362497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56" y="1196752"/>
            <a:ext cx="7992888" cy="4748851"/>
          </a:xfrm>
          <a:prstGeom prst="rect">
            <a:avLst/>
          </a:prstGeom>
        </p:spPr>
      </p:pic>
    </p:spTree>
    <p:extLst>
      <p:ext uri="{BB962C8B-B14F-4D97-AF65-F5344CB8AC3E}">
        <p14:creationId xmlns:p14="http://schemas.microsoft.com/office/powerpoint/2010/main" val="169389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35" y="868748"/>
            <a:ext cx="4205162" cy="2560253"/>
          </a:xfrm>
          <a:prstGeom prst="rect">
            <a:avLst/>
          </a:prstGeom>
          <a:ln>
            <a:solidFill>
              <a:schemeClr val="tx2"/>
            </a:solidFill>
          </a:ln>
        </p:spPr>
      </p:pic>
      <p:sp>
        <p:nvSpPr>
          <p:cNvPr id="4" name="Dikdörtgen 3"/>
          <p:cNvSpPr/>
          <p:nvPr/>
        </p:nvSpPr>
        <p:spPr>
          <a:xfrm>
            <a:off x="5076056" y="1484784"/>
            <a:ext cx="3532947" cy="923330"/>
          </a:xfrm>
          <a:prstGeom prst="rect">
            <a:avLst/>
          </a:prstGeom>
          <a:ln>
            <a:solidFill>
              <a:sysClr val="windowText" lastClr="000000"/>
            </a:solidFill>
          </a:ln>
        </p:spPr>
        <p:txBody>
          <a:bodyPr wrap="square">
            <a:spAutoFit/>
          </a:bodyPr>
          <a:lstStyle/>
          <a:p>
            <a:pPr algn="ctr">
              <a:defRPr/>
            </a:pPr>
            <a:r>
              <a:rPr lang="tr-TR" b="1" dirty="0">
                <a:solidFill>
                  <a:srgbClr val="FF0000"/>
                </a:solidFill>
                <a:latin typeface="Calibri" panose="020F0502020204030204" pitchFamily="34" charset="0"/>
                <a:cs typeface="Calibri" panose="020F0502020204030204" pitchFamily="34" charset="0"/>
              </a:rPr>
              <a:t>2005 </a:t>
            </a:r>
          </a:p>
          <a:p>
            <a:pPr>
              <a:defRPr/>
            </a:pPr>
            <a:r>
              <a:rPr lang="tr-TR" b="1" dirty="0">
                <a:solidFill>
                  <a:srgbClr val="000000"/>
                </a:solidFill>
                <a:latin typeface="Calibri" panose="020F0502020204030204" pitchFamily="34" charset="0"/>
                <a:cs typeface="Calibri" panose="020F0502020204030204" pitchFamily="34" charset="0"/>
              </a:rPr>
              <a:t>Toplam TB olgu sayısı: </a:t>
            </a:r>
            <a:r>
              <a:rPr lang="tr-TR" dirty="0">
                <a:solidFill>
                  <a:srgbClr val="000000"/>
                </a:solidFill>
                <a:latin typeface="Calibri" panose="020F0502020204030204" pitchFamily="34" charset="0"/>
                <a:cs typeface="Calibri" panose="020F0502020204030204" pitchFamily="34" charset="0"/>
              </a:rPr>
              <a:t>20.535</a:t>
            </a:r>
          </a:p>
          <a:p>
            <a:pPr>
              <a:defRPr/>
            </a:pPr>
            <a:r>
              <a:rPr lang="tr-TR" b="1" dirty="0">
                <a:solidFill>
                  <a:srgbClr val="000000"/>
                </a:solidFill>
                <a:latin typeface="Calibri" panose="020F0502020204030204" pitchFamily="34" charset="0"/>
                <a:cs typeface="Calibri" panose="020F0502020204030204" pitchFamily="34" charset="0"/>
              </a:rPr>
              <a:t>Toplam TB olgu hızı: </a:t>
            </a:r>
            <a:r>
              <a:rPr lang="tr-TR" dirty="0">
                <a:solidFill>
                  <a:srgbClr val="000000"/>
                </a:solidFill>
                <a:latin typeface="Calibri" panose="020F0502020204030204" pitchFamily="34" charset="0"/>
                <a:cs typeface="Calibri" panose="020F0502020204030204" pitchFamily="34" charset="0"/>
              </a:rPr>
              <a:t>Yüz binde </a:t>
            </a:r>
            <a:r>
              <a:rPr lang="tr-TR" b="1" dirty="0">
                <a:solidFill>
                  <a:srgbClr val="FF0000"/>
                </a:solidFill>
                <a:latin typeface="Calibri" panose="020F0502020204030204" pitchFamily="34" charset="0"/>
                <a:cs typeface="Calibri" panose="020F0502020204030204" pitchFamily="34" charset="0"/>
              </a:rPr>
              <a:t>29,8</a:t>
            </a:r>
          </a:p>
        </p:txBody>
      </p:sp>
      <p:sp>
        <p:nvSpPr>
          <p:cNvPr id="5" name="Dikdörtgen 4"/>
          <p:cNvSpPr/>
          <p:nvPr/>
        </p:nvSpPr>
        <p:spPr>
          <a:xfrm>
            <a:off x="1187624" y="4224328"/>
            <a:ext cx="3585658" cy="923330"/>
          </a:xfrm>
          <a:prstGeom prst="rect">
            <a:avLst/>
          </a:prstGeom>
          <a:ln>
            <a:solidFill>
              <a:sysClr val="windowText" lastClr="000000"/>
            </a:solidFill>
          </a:ln>
        </p:spPr>
        <p:txBody>
          <a:bodyPr wrap="square">
            <a:spAutoFit/>
          </a:bodyPr>
          <a:lstStyle/>
          <a:p>
            <a:pPr algn="ctr">
              <a:defRPr/>
            </a:pPr>
            <a:r>
              <a:rPr lang="tr-TR" b="1" dirty="0">
                <a:solidFill>
                  <a:srgbClr val="FF0000"/>
                </a:solidFill>
                <a:latin typeface="Calibri" panose="020F0502020204030204" pitchFamily="34" charset="0"/>
                <a:cs typeface="Calibri" panose="020F0502020204030204" pitchFamily="34" charset="0"/>
              </a:rPr>
              <a:t>2020</a:t>
            </a:r>
          </a:p>
          <a:p>
            <a:pPr>
              <a:defRPr/>
            </a:pPr>
            <a:r>
              <a:rPr lang="tr-TR" b="1" dirty="0">
                <a:solidFill>
                  <a:srgbClr val="000000"/>
                </a:solidFill>
                <a:latin typeface="Calibri" panose="020F0502020204030204" pitchFamily="34" charset="0"/>
                <a:cs typeface="Calibri" panose="020F0502020204030204" pitchFamily="34" charset="0"/>
              </a:rPr>
              <a:t>Toplam TB olgu sayısı: </a:t>
            </a:r>
            <a:r>
              <a:rPr lang="tr-TR" dirty="0">
                <a:solidFill>
                  <a:srgbClr val="000000"/>
                </a:solidFill>
                <a:latin typeface="Calibri" panose="020F0502020204030204" pitchFamily="34" charset="0"/>
                <a:cs typeface="Calibri" panose="020F0502020204030204" pitchFamily="34" charset="0"/>
              </a:rPr>
              <a:t>8.925</a:t>
            </a:r>
          </a:p>
          <a:p>
            <a:pPr>
              <a:defRPr/>
            </a:pPr>
            <a:r>
              <a:rPr lang="tr-TR" b="1" dirty="0">
                <a:solidFill>
                  <a:srgbClr val="000000"/>
                </a:solidFill>
                <a:latin typeface="Calibri" panose="020F0502020204030204" pitchFamily="34" charset="0"/>
                <a:cs typeface="Calibri" panose="020F0502020204030204" pitchFamily="34" charset="0"/>
              </a:rPr>
              <a:t>Toplam TB olgu hızı: </a:t>
            </a:r>
            <a:r>
              <a:rPr lang="tr-TR" dirty="0">
                <a:solidFill>
                  <a:srgbClr val="000000"/>
                </a:solidFill>
                <a:latin typeface="Calibri" panose="020F0502020204030204" pitchFamily="34" charset="0"/>
                <a:cs typeface="Calibri" panose="020F0502020204030204" pitchFamily="34" charset="0"/>
              </a:rPr>
              <a:t>Yüz binde </a:t>
            </a:r>
            <a:r>
              <a:rPr lang="tr-TR" b="1" dirty="0">
                <a:solidFill>
                  <a:srgbClr val="FF0000"/>
                </a:solidFill>
                <a:latin typeface="Calibri" panose="020F0502020204030204" pitchFamily="34" charset="0"/>
                <a:cs typeface="Calibri" panose="020F0502020204030204" pitchFamily="34" charset="0"/>
              </a:rPr>
              <a:t>10,7</a:t>
            </a:r>
          </a:p>
        </p:txBody>
      </p:sp>
      <p:sp>
        <p:nvSpPr>
          <p:cNvPr id="7" name="Dikdörtgen 6">
            <a:extLst>
              <a:ext uri="{FF2B5EF4-FFF2-40B4-BE49-F238E27FC236}">
                <a16:creationId xmlns:a16="http://schemas.microsoft.com/office/drawing/2014/main" id="{157CD300-2437-4C75-8107-759125F0594C}"/>
              </a:ext>
            </a:extLst>
          </p:cNvPr>
          <p:cNvSpPr/>
          <p:nvPr/>
        </p:nvSpPr>
        <p:spPr>
          <a:xfrm>
            <a:off x="611561" y="5712253"/>
            <a:ext cx="3748232" cy="369332"/>
          </a:xfrm>
          <a:prstGeom prst="rect">
            <a:avLst/>
          </a:prstGeom>
          <a:ln w="12700">
            <a:noFill/>
          </a:ln>
        </p:spPr>
        <p:txBody>
          <a:bodyPr wrap="square">
            <a:spAutoFit/>
          </a:bodyPr>
          <a:lstStyle/>
          <a:p>
            <a:pPr algn="ctr">
              <a:defRPr/>
            </a:pPr>
            <a:r>
              <a:rPr lang="tr-TR" b="1" dirty="0">
                <a:latin typeface="Calibri" panose="020F0502020204030204" pitchFamily="34" charset="0"/>
                <a:cs typeface="Calibri" panose="020F0502020204030204" pitchFamily="34" charset="0"/>
              </a:rPr>
              <a:t>2005-2020 olgu hızında </a:t>
            </a:r>
            <a:r>
              <a:rPr lang="tr-TR" b="1" dirty="0">
                <a:solidFill>
                  <a:srgbClr val="FF0000"/>
                </a:solidFill>
                <a:latin typeface="Calibri" panose="020F0502020204030204" pitchFamily="34" charset="0"/>
                <a:cs typeface="Calibri" panose="020F0502020204030204" pitchFamily="34" charset="0"/>
              </a:rPr>
              <a:t>%56,5 azalma</a:t>
            </a:r>
            <a:endParaRPr lang="tr-TR" b="1" dirty="0">
              <a:solidFill>
                <a:srgbClr val="000000"/>
              </a:solidFill>
              <a:latin typeface="Calibri" panose="020F0502020204030204" pitchFamily="34" charset="0"/>
              <a:cs typeface="Calibri" panose="020F0502020204030204" pitchFamily="34" charset="0"/>
            </a:endParaRPr>
          </a:p>
        </p:txBody>
      </p:sp>
      <p:pic>
        <p:nvPicPr>
          <p:cNvPr id="3" name="Resim 2">
            <a:extLst>
              <a:ext uri="{FF2B5EF4-FFF2-40B4-BE49-F238E27FC236}">
                <a16:creationId xmlns:a16="http://schemas.microsoft.com/office/drawing/2014/main" id="{30401F92-0C39-488A-A11A-0527F5861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297" y="3429000"/>
            <a:ext cx="4041378" cy="2571750"/>
          </a:xfrm>
          <a:prstGeom prst="rect">
            <a:avLst/>
          </a:prstGeom>
          <a:ln>
            <a:solidFill>
              <a:schemeClr val="tx1"/>
            </a:solidFill>
          </a:ln>
        </p:spPr>
      </p:pic>
    </p:spTree>
    <p:extLst>
      <p:ext uri="{BB962C8B-B14F-4D97-AF65-F5344CB8AC3E}">
        <p14:creationId xmlns:p14="http://schemas.microsoft.com/office/powerpoint/2010/main" val="44144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p:cNvSpPr>
          <p:nvPr>
            <p:ph type="title" orient="vert"/>
          </p:nvPr>
        </p:nvSpPr>
        <p:spPr>
          <a:xfrm>
            <a:off x="1619672" y="908720"/>
            <a:ext cx="5622851" cy="350875"/>
          </a:xfrm>
        </p:spPr>
        <p:txBody>
          <a:bodyPr vert="horz">
            <a:noAutofit/>
          </a:bodyPr>
          <a:lstStyle/>
          <a:p>
            <a:pPr algn="ctr"/>
            <a:r>
              <a:rPr lang="tr-TR" altLang="tr-TR" sz="3200" b="1" dirty="0">
                <a:solidFill>
                  <a:srgbClr val="FF0000"/>
                </a:solidFill>
                <a:cs typeface="Times New Roman" panose="02020603050405020304" pitchFamily="18" charset="0"/>
              </a:rPr>
              <a:t>ÇİD-TB Olgu Sayıları, 2005-2020</a:t>
            </a:r>
          </a:p>
        </p:txBody>
      </p:sp>
      <p:sp>
        <p:nvSpPr>
          <p:cNvPr id="2" name="Slayt Numarası Yer Tutucusu 1"/>
          <p:cNvSpPr>
            <a:spLocks noGrp="1"/>
          </p:cNvSpPr>
          <p:nvPr>
            <p:ph type="sldNum" sz="quarter" idx="12"/>
          </p:nvPr>
        </p:nvSpPr>
        <p:spPr/>
        <p:txBody>
          <a:bodyPr/>
          <a:lstStyle/>
          <a:p>
            <a:pPr>
              <a:defRPr/>
            </a:pPr>
            <a:fld id="{762121D0-5158-43D1-8108-65F798346D8E}" type="slidenum">
              <a:rPr lang="tr-TR" smtClean="0"/>
              <a:pPr>
                <a:defRPr/>
              </a:pPr>
              <a:t>23</a:t>
            </a:fld>
            <a:endParaRPr lang="tr-TR"/>
          </a:p>
        </p:txBody>
      </p:sp>
      <p:graphicFrame>
        <p:nvGraphicFramePr>
          <p:cNvPr id="6" name="Grafik 5">
            <a:extLst>
              <a:ext uri="{FF2B5EF4-FFF2-40B4-BE49-F238E27FC236}">
                <a16:creationId xmlns:a16="http://schemas.microsoft.com/office/drawing/2014/main" id="{2B8D51EB-D56F-4A28-9E09-E076037AACE6}"/>
              </a:ext>
            </a:extLst>
          </p:cNvPr>
          <p:cNvGraphicFramePr>
            <a:graphicFrameLocks/>
          </p:cNvGraphicFramePr>
          <p:nvPr>
            <p:extLst>
              <p:ext uri="{D42A27DB-BD31-4B8C-83A1-F6EECF244321}">
                <p14:modId xmlns:p14="http://schemas.microsoft.com/office/powerpoint/2010/main" val="3818656130"/>
              </p:ext>
            </p:extLst>
          </p:nvPr>
        </p:nvGraphicFramePr>
        <p:xfrm>
          <a:off x="611560" y="1556792"/>
          <a:ext cx="792088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394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9" name="Başlık 1"/>
          <p:cNvSpPr>
            <a:spLocks noGrp="1"/>
          </p:cNvSpPr>
          <p:nvPr>
            <p:ph type="title" orient="vert"/>
          </p:nvPr>
        </p:nvSpPr>
        <p:spPr>
          <a:xfrm>
            <a:off x="179512" y="274613"/>
            <a:ext cx="8640960" cy="861515"/>
          </a:xfrm>
        </p:spPr>
        <p:txBody>
          <a:bodyPr vert="horz">
            <a:noAutofit/>
          </a:bodyPr>
          <a:lstStyle/>
          <a:p>
            <a:pPr algn="ctr"/>
            <a:r>
              <a:rPr lang="tr-TR" altLang="tr-TR" sz="2800" dirty="0">
                <a:solidFill>
                  <a:srgbClr val="FF0000"/>
                </a:solidFill>
                <a:latin typeface="Calibri" panose="020F0502020204030204" pitchFamily="34" charset="0"/>
                <a:cs typeface="Calibri" panose="020F0502020204030204" pitchFamily="34" charset="0"/>
              </a:rPr>
              <a:t>Yeni, Önceden Tedavi Görmüş ve Tüm Olgularda ÇİD-TB Oranları, 2005-2020</a:t>
            </a:r>
          </a:p>
        </p:txBody>
      </p:sp>
      <p:graphicFrame>
        <p:nvGraphicFramePr>
          <p:cNvPr id="4" name="Tablo 3">
            <a:extLst>
              <a:ext uri="{FF2B5EF4-FFF2-40B4-BE49-F238E27FC236}">
                <a16:creationId xmlns:a16="http://schemas.microsoft.com/office/drawing/2014/main" id="{3E10FBC8-3EE6-43DF-8CDC-C1B2B879C045}"/>
              </a:ext>
            </a:extLst>
          </p:cNvPr>
          <p:cNvGraphicFramePr>
            <a:graphicFrameLocks noGrp="1"/>
          </p:cNvGraphicFramePr>
          <p:nvPr>
            <p:extLst>
              <p:ext uri="{D42A27DB-BD31-4B8C-83A1-F6EECF244321}">
                <p14:modId xmlns:p14="http://schemas.microsoft.com/office/powerpoint/2010/main" val="2574061908"/>
              </p:ext>
            </p:extLst>
          </p:nvPr>
        </p:nvGraphicFramePr>
        <p:xfrm>
          <a:off x="611560" y="1196752"/>
          <a:ext cx="7920879" cy="5358107"/>
        </p:xfrm>
        <a:graphic>
          <a:graphicData uri="http://schemas.openxmlformats.org/drawingml/2006/table">
            <a:tbl>
              <a:tblPr/>
              <a:tblGrid>
                <a:gridCol w="852412">
                  <a:extLst>
                    <a:ext uri="{9D8B030D-6E8A-4147-A177-3AD203B41FA5}">
                      <a16:colId xmlns:a16="http://schemas.microsoft.com/office/drawing/2014/main" val="3577119045"/>
                    </a:ext>
                  </a:extLst>
                </a:gridCol>
                <a:gridCol w="852412">
                  <a:extLst>
                    <a:ext uri="{9D8B030D-6E8A-4147-A177-3AD203B41FA5}">
                      <a16:colId xmlns:a16="http://schemas.microsoft.com/office/drawing/2014/main" val="1429418067"/>
                    </a:ext>
                  </a:extLst>
                </a:gridCol>
                <a:gridCol w="655701">
                  <a:extLst>
                    <a:ext uri="{9D8B030D-6E8A-4147-A177-3AD203B41FA5}">
                      <a16:colId xmlns:a16="http://schemas.microsoft.com/office/drawing/2014/main" val="2655210887"/>
                    </a:ext>
                  </a:extLst>
                </a:gridCol>
                <a:gridCol w="878641">
                  <a:extLst>
                    <a:ext uri="{9D8B030D-6E8A-4147-A177-3AD203B41FA5}">
                      <a16:colId xmlns:a16="http://schemas.microsoft.com/office/drawing/2014/main" val="385718278"/>
                    </a:ext>
                  </a:extLst>
                </a:gridCol>
                <a:gridCol w="878641">
                  <a:extLst>
                    <a:ext uri="{9D8B030D-6E8A-4147-A177-3AD203B41FA5}">
                      <a16:colId xmlns:a16="http://schemas.microsoft.com/office/drawing/2014/main" val="1113343193"/>
                    </a:ext>
                  </a:extLst>
                </a:gridCol>
                <a:gridCol w="642589">
                  <a:extLst>
                    <a:ext uri="{9D8B030D-6E8A-4147-A177-3AD203B41FA5}">
                      <a16:colId xmlns:a16="http://schemas.microsoft.com/office/drawing/2014/main" val="823916444"/>
                    </a:ext>
                  </a:extLst>
                </a:gridCol>
                <a:gridCol w="878641">
                  <a:extLst>
                    <a:ext uri="{9D8B030D-6E8A-4147-A177-3AD203B41FA5}">
                      <a16:colId xmlns:a16="http://schemas.microsoft.com/office/drawing/2014/main" val="392976878"/>
                    </a:ext>
                  </a:extLst>
                </a:gridCol>
                <a:gridCol w="878641">
                  <a:extLst>
                    <a:ext uri="{9D8B030D-6E8A-4147-A177-3AD203B41FA5}">
                      <a16:colId xmlns:a16="http://schemas.microsoft.com/office/drawing/2014/main" val="3180708642"/>
                    </a:ext>
                  </a:extLst>
                </a:gridCol>
                <a:gridCol w="747500">
                  <a:extLst>
                    <a:ext uri="{9D8B030D-6E8A-4147-A177-3AD203B41FA5}">
                      <a16:colId xmlns:a16="http://schemas.microsoft.com/office/drawing/2014/main" val="3394284525"/>
                    </a:ext>
                  </a:extLst>
                </a:gridCol>
                <a:gridCol w="655701">
                  <a:extLst>
                    <a:ext uri="{9D8B030D-6E8A-4147-A177-3AD203B41FA5}">
                      <a16:colId xmlns:a16="http://schemas.microsoft.com/office/drawing/2014/main" val="2541981806"/>
                    </a:ext>
                  </a:extLst>
                </a:gridCol>
              </a:tblGrid>
              <a:tr h="372783">
                <a:tc rowSpan="2">
                  <a:txBody>
                    <a:bodyPr/>
                    <a:lstStyle/>
                    <a:p>
                      <a:pPr algn="ctr" fontAlgn="ctr"/>
                      <a:r>
                        <a:rPr lang="tr-TR" sz="1400" b="1" i="0" u="none" strike="noStrike" dirty="0">
                          <a:solidFill>
                            <a:srgbClr val="000000"/>
                          </a:solidFill>
                          <a:effectLst/>
                          <a:latin typeface="Calibri" panose="020F0502020204030204" pitchFamily="34" charset="0"/>
                          <a:cs typeface="Calibri" panose="020F0502020204030204" pitchFamily="34" charset="0"/>
                        </a:rPr>
                        <a:t>Yıl</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Yeni Olgular</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tr-TR"/>
                    </a:p>
                  </a:txBody>
                  <a:tcPr/>
                </a:tc>
                <a:tc hMerge="1">
                  <a:txBody>
                    <a:bodyPr/>
                    <a:lstStyle/>
                    <a:p>
                      <a:endParaRPr lang="tr-TR"/>
                    </a:p>
                  </a:txBody>
                  <a:tcPr/>
                </a:tc>
                <a:tc gridSpan="3">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Önceden Tedavi Görmüş Olgular</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tr-TR"/>
                    </a:p>
                  </a:txBody>
                  <a:tcPr/>
                </a:tc>
                <a:tc hMerge="1">
                  <a:txBody>
                    <a:bodyPr/>
                    <a:lstStyle/>
                    <a:p>
                      <a:endParaRPr lang="tr-TR"/>
                    </a:p>
                  </a:txBody>
                  <a:tcPr/>
                </a:tc>
                <a:tc gridSpan="3">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Tüm Olgular</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08415598"/>
                  </a:ext>
                </a:extLst>
              </a:tr>
              <a:tr h="380092">
                <a:tc vMerge="1">
                  <a:txBody>
                    <a:bodyPr/>
                    <a:lstStyle/>
                    <a:p>
                      <a:endParaRPr lang="tr-TR"/>
                    </a:p>
                  </a:txBody>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İDT Yapılan</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ÇİD-TB</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İDT Yapılan</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ÇİD-TB</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İDT Yapılan</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ÇİD-TB</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36171938"/>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2005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3.237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101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3,1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508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90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17,7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3.745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191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5,1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387713"/>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2006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4.135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131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3,2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711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118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16,6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4.846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249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5,1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94441427"/>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2007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4.134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775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15,5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4.909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240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4,9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60678591"/>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2008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4.218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3,0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740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138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18,6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4.958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263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5,3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7796105"/>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2009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3.714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99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599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4.313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222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5,1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67236909"/>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4.342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110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615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140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22,8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4.957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250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5,0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90884226"/>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4.221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116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602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146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24,3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4.823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262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5,4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9214372"/>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4.742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151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3,2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641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140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21,8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5.383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291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5,4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53292215"/>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4.938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591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105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17,8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5.529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228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4,1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68768214"/>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4.847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625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132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21,1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5.472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253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4,6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14164829"/>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5.050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579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103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17,8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5.629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230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4,1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81371252"/>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5.429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115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599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85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14,2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6.028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200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3,3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12543696"/>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5.335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556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63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11,3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5.891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191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3,2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93186639"/>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5.030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131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452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10,0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5.483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176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3,2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6015231"/>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2019</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5.137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93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1,8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373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34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9,1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5.510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127</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7009833"/>
                  </a:ext>
                </a:extLst>
              </a:tr>
              <a:tr h="274104">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2020</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4.044</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88</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2,2</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291</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25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8,6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4.335</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0" i="0" u="none" strike="noStrike">
                          <a:solidFill>
                            <a:srgbClr val="000000"/>
                          </a:solidFill>
                          <a:effectLst/>
                          <a:latin typeface="Calibri" panose="020F0502020204030204" pitchFamily="34" charset="0"/>
                          <a:cs typeface="Calibri" panose="020F0502020204030204" pitchFamily="34" charset="0"/>
                        </a:rPr>
                        <a:t>113</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tr-TR" sz="1400" b="1" i="0" u="none" strike="noStrike">
                          <a:solidFill>
                            <a:srgbClr val="000000"/>
                          </a:solidFill>
                          <a:effectLst/>
                          <a:latin typeface="Calibri" panose="020F0502020204030204" pitchFamily="34" charset="0"/>
                          <a:cs typeface="Calibri" panose="020F0502020204030204" pitchFamily="34" charset="0"/>
                        </a:rPr>
                        <a:t>2,6</a:t>
                      </a:r>
                    </a:p>
                  </a:txBody>
                  <a:tcPr marL="6208" marR="6208" marT="6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29592174"/>
                  </a:ext>
                </a:extLst>
              </a:tr>
              <a:tr h="190046">
                <a:tc gridSpan="10">
                  <a:txBody>
                    <a:bodyPr/>
                    <a:lstStyle/>
                    <a:p>
                      <a:pPr algn="l" fontAlgn="b"/>
                      <a:r>
                        <a:rPr lang="tr-TR" sz="1400" b="0" i="0" u="none" strike="noStrike" dirty="0">
                          <a:solidFill>
                            <a:srgbClr val="000000"/>
                          </a:solidFill>
                          <a:effectLst/>
                          <a:latin typeface="Calibri" panose="020F0502020204030204" pitchFamily="34" charset="0"/>
                          <a:cs typeface="Calibri" panose="020F0502020204030204" pitchFamily="34" charset="0"/>
                        </a:rPr>
                        <a:t>*Yüzdeler İNH ve RİF için (her ikisine) ilaç duyarlılık testi (İDT) yapılan hasta sayısı üzerinden alınmıştır.</a:t>
                      </a:r>
                    </a:p>
                  </a:txBody>
                  <a:tcPr marL="6208" marR="6208" marT="6208"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86765500"/>
                  </a:ext>
                </a:extLst>
              </a:tr>
            </a:tbl>
          </a:graphicData>
        </a:graphic>
      </p:graphicFrame>
    </p:spTree>
    <p:extLst>
      <p:ext uri="{BB962C8B-B14F-4D97-AF65-F5344CB8AC3E}">
        <p14:creationId xmlns:p14="http://schemas.microsoft.com/office/powerpoint/2010/main" val="250028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FBCC18C-8CD6-446A-B46F-7257D70A4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68760"/>
            <a:ext cx="8064896" cy="4919951"/>
          </a:xfrm>
          <a:prstGeom prst="rect">
            <a:avLst/>
          </a:prstGeom>
        </p:spPr>
      </p:pic>
    </p:spTree>
    <p:extLst>
      <p:ext uri="{BB962C8B-B14F-4D97-AF65-F5344CB8AC3E}">
        <p14:creationId xmlns:p14="http://schemas.microsoft.com/office/powerpoint/2010/main" val="602324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Başlık 1"/>
          <p:cNvSpPr>
            <a:spLocks noGrp="1"/>
          </p:cNvSpPr>
          <p:nvPr>
            <p:ph type="title" orient="vert"/>
          </p:nvPr>
        </p:nvSpPr>
        <p:spPr>
          <a:xfrm>
            <a:off x="107504" y="137056"/>
            <a:ext cx="8731696" cy="953386"/>
          </a:xfrm>
        </p:spPr>
        <p:txBody>
          <a:bodyPr vert="horz">
            <a:noAutofit/>
          </a:bodyPr>
          <a:lstStyle/>
          <a:p>
            <a:pPr algn="ctr"/>
            <a:r>
              <a:rPr lang="tr-TR" altLang="tr-TR" sz="2800" dirty="0">
                <a:solidFill>
                  <a:srgbClr val="FF0000"/>
                </a:solidFill>
                <a:latin typeface="Calibri" pitchFamily="34" charset="0"/>
                <a:cs typeface="Calibri" pitchFamily="34" charset="0"/>
              </a:rPr>
              <a:t>TB Hastalarında HIV Testi Yapılma Durumu ve </a:t>
            </a:r>
            <a:br>
              <a:rPr lang="tr-TR" altLang="tr-TR" sz="2800" dirty="0">
                <a:solidFill>
                  <a:srgbClr val="FF0000"/>
                </a:solidFill>
                <a:latin typeface="Calibri" pitchFamily="34" charset="0"/>
                <a:cs typeface="Calibri" pitchFamily="34" charset="0"/>
              </a:rPr>
            </a:br>
            <a:r>
              <a:rPr lang="tr-TR" altLang="tr-TR" sz="2800" dirty="0">
                <a:solidFill>
                  <a:srgbClr val="FF0000"/>
                </a:solidFill>
                <a:latin typeface="Calibri" pitchFamily="34" charset="0"/>
                <a:cs typeface="Calibri" pitchFamily="34" charset="0"/>
              </a:rPr>
              <a:t>HIV (+) TB Hasta Sayısı, 2009-2020</a:t>
            </a:r>
          </a:p>
        </p:txBody>
      </p:sp>
      <p:sp>
        <p:nvSpPr>
          <p:cNvPr id="100355" name="Dikdörtgen 5"/>
          <p:cNvSpPr>
            <a:spLocks noChangeArrowheads="1"/>
          </p:cNvSpPr>
          <p:nvPr/>
        </p:nvSpPr>
        <p:spPr bwMode="auto">
          <a:xfrm>
            <a:off x="1103761" y="6152267"/>
            <a:ext cx="7416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tr-TR" altLang="tr-TR" sz="12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*04.03.2011 tarihinde 2011/14 sayılı “Tüberkülozlu hastalarda HIV tanı testi yapılması” konulu Genelge yayımlanmıştır.</a:t>
            </a:r>
          </a:p>
        </p:txBody>
      </p:sp>
      <p:sp>
        <p:nvSpPr>
          <p:cNvPr id="100356" name="Dikdörtgen 6"/>
          <p:cNvSpPr>
            <a:spLocks noChangeArrowheads="1"/>
          </p:cNvSpPr>
          <p:nvPr/>
        </p:nvSpPr>
        <p:spPr bwMode="auto">
          <a:xfrm>
            <a:off x="1084039" y="6550223"/>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tr-TR" altLang="tr-TR" sz="12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**Yüzdeler toplam TB hasta sayısı üzerinden alınmıştır.</a:t>
            </a:r>
          </a:p>
        </p:txBody>
      </p:sp>
      <p:graphicFrame>
        <p:nvGraphicFramePr>
          <p:cNvPr id="7" name="İçerik Yer Tutucusu 6">
            <a:extLst>
              <a:ext uri="{FF2B5EF4-FFF2-40B4-BE49-F238E27FC236}">
                <a16:creationId xmlns:a16="http://schemas.microsoft.com/office/drawing/2014/main" id="{0E3779DC-9452-4525-BA91-D76A32423A75}"/>
              </a:ext>
            </a:extLst>
          </p:cNvPr>
          <p:cNvGraphicFramePr>
            <a:graphicFrameLocks/>
          </p:cNvGraphicFramePr>
          <p:nvPr>
            <p:extLst>
              <p:ext uri="{D42A27DB-BD31-4B8C-83A1-F6EECF244321}">
                <p14:modId xmlns:p14="http://schemas.microsoft.com/office/powerpoint/2010/main" val="2093511585"/>
              </p:ext>
            </p:extLst>
          </p:nvPr>
        </p:nvGraphicFramePr>
        <p:xfrm>
          <a:off x="1232495" y="1152474"/>
          <a:ext cx="6481713" cy="4889603"/>
        </p:xfrm>
        <a:graphic>
          <a:graphicData uri="http://schemas.openxmlformats.org/drawingml/2006/table">
            <a:tbl>
              <a:tblPr/>
              <a:tblGrid>
                <a:gridCol w="1158805">
                  <a:extLst>
                    <a:ext uri="{9D8B030D-6E8A-4147-A177-3AD203B41FA5}">
                      <a16:colId xmlns:a16="http://schemas.microsoft.com/office/drawing/2014/main" val="160447384"/>
                    </a:ext>
                  </a:extLst>
                </a:gridCol>
                <a:gridCol w="1196800">
                  <a:extLst>
                    <a:ext uri="{9D8B030D-6E8A-4147-A177-3AD203B41FA5}">
                      <a16:colId xmlns:a16="http://schemas.microsoft.com/office/drawing/2014/main" val="1180551748"/>
                    </a:ext>
                  </a:extLst>
                </a:gridCol>
                <a:gridCol w="1158805">
                  <a:extLst>
                    <a:ext uri="{9D8B030D-6E8A-4147-A177-3AD203B41FA5}">
                      <a16:colId xmlns:a16="http://schemas.microsoft.com/office/drawing/2014/main" val="2020789834"/>
                    </a:ext>
                  </a:extLst>
                </a:gridCol>
                <a:gridCol w="1291784">
                  <a:extLst>
                    <a:ext uri="{9D8B030D-6E8A-4147-A177-3AD203B41FA5}">
                      <a16:colId xmlns:a16="http://schemas.microsoft.com/office/drawing/2014/main" val="3124864150"/>
                    </a:ext>
                  </a:extLst>
                </a:gridCol>
                <a:gridCol w="1025828">
                  <a:extLst>
                    <a:ext uri="{9D8B030D-6E8A-4147-A177-3AD203B41FA5}">
                      <a16:colId xmlns:a16="http://schemas.microsoft.com/office/drawing/2014/main" val="610116124"/>
                    </a:ext>
                  </a:extLst>
                </a:gridCol>
                <a:gridCol w="649691">
                  <a:extLst>
                    <a:ext uri="{9D8B030D-6E8A-4147-A177-3AD203B41FA5}">
                      <a16:colId xmlns:a16="http://schemas.microsoft.com/office/drawing/2014/main" val="85080154"/>
                    </a:ext>
                  </a:extLst>
                </a:gridCol>
              </a:tblGrid>
              <a:tr h="530963">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Yıl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Toplam TB Hastası</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HIV Testi Yapılan*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HIV (+) TB Hastası</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extLst>
                  <a:ext uri="{0D108BD9-81ED-4DB2-BD59-A6C34878D82A}">
                    <a16:rowId xmlns:a16="http://schemas.microsoft.com/office/drawing/2014/main" val="1826872312"/>
                  </a:ext>
                </a:extLst>
              </a:tr>
              <a:tr h="307400">
                <a:tc vMerge="1">
                  <a:txBody>
                    <a:bodyPr/>
                    <a:lstStyle/>
                    <a:p>
                      <a:endParaRPr lang="tr-TR"/>
                    </a:p>
                  </a:txBody>
                  <a:tcPr/>
                </a:tc>
                <a:tc vMerge="1">
                  <a:txBody>
                    <a:bodyPr/>
                    <a:lstStyle/>
                    <a:p>
                      <a:endParaRPr lang="tr-T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Sayı</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a:solidFill>
                            <a:srgbClr val="000000"/>
                          </a:solidFill>
                          <a:effectLst/>
                          <a:latin typeface="Calibri" panose="020F0502020204030204" pitchFamily="34" charset="0"/>
                          <a:cs typeface="Calibri" panose="020F0502020204030204" pitchFamily="34" charset="0"/>
                        </a:rPr>
                        <a:t>Sayı</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372215"/>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2009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17.402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1604613"/>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16.551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581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3,5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8598033"/>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15.679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7.241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46,2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29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0,2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517525"/>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14.691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8.646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58,9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0,3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548717"/>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13.409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8.787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65,5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32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0,2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23543"/>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13.378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9.344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69,8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0,3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3293449"/>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12.772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8.906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69,7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61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77932"/>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12.417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8.704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70,1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60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868167"/>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12.046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8.577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71,2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68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269219"/>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11.786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8.382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71,1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70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26641"/>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2019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11.401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8.938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78,4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105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0,9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5954180"/>
                  </a:ext>
                </a:extLst>
              </a:tr>
              <a:tr h="3074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tr-TR" sz="1600" b="1" i="0" u="none" strike="noStrike" dirty="0">
                          <a:solidFill>
                            <a:srgbClr val="000000"/>
                          </a:solidFill>
                          <a:effectLst/>
                          <a:latin typeface="Calibri" panose="020F0502020204030204" pitchFamily="34" charset="0"/>
                          <a:cs typeface="Calibri" panose="020F0502020204030204" pitchFamily="34" charset="0"/>
                        </a:rPr>
                        <a:t>2020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8.925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7.142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a:solidFill>
                            <a:srgbClr val="000000"/>
                          </a:solidFill>
                          <a:effectLst/>
                          <a:latin typeface="Calibri" panose="020F0502020204030204" pitchFamily="34" charset="0"/>
                          <a:cs typeface="Calibri" panose="020F0502020204030204" pitchFamily="34" charset="0"/>
                        </a:rPr>
                        <a:t>87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tr-TR" sz="1600" b="0" i="0" u="none" strike="noStrike" dirty="0">
                          <a:solidFill>
                            <a:srgbClr val="000000"/>
                          </a:solidFill>
                          <a:effectLst/>
                          <a:latin typeface="Calibri" panose="020F0502020204030204" pitchFamily="34" charset="0"/>
                          <a:cs typeface="Calibri" panose="020F0502020204030204" pitchFamily="34" charset="0"/>
                        </a:rPr>
                        <a:t>1,0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1659797"/>
                  </a:ext>
                </a:extLst>
              </a:tr>
            </a:tbl>
          </a:graphicData>
        </a:graphic>
      </p:graphicFrame>
    </p:spTree>
    <p:extLst>
      <p:ext uri="{BB962C8B-B14F-4D97-AF65-F5344CB8AC3E}">
        <p14:creationId xmlns:p14="http://schemas.microsoft.com/office/powerpoint/2010/main" val="271467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FF4A76CC-4CB4-47BF-A032-FC7B18F047C2}"/>
              </a:ext>
            </a:extLst>
          </p:cNvPr>
          <p:cNvSpPr>
            <a:spLocks noGrp="1"/>
          </p:cNvSpPr>
          <p:nvPr>
            <p:ph type="title"/>
          </p:nvPr>
        </p:nvSpPr>
        <p:spPr>
          <a:xfrm>
            <a:off x="457200" y="476672"/>
            <a:ext cx="8305800" cy="513730"/>
          </a:xfrm>
        </p:spPr>
        <p:txBody>
          <a:bodyPr>
            <a:noAutofit/>
          </a:bodyPr>
          <a:lstStyle/>
          <a:p>
            <a:r>
              <a:rPr lang="tr-TR" altLang="tr-TR" sz="3200" dirty="0">
                <a:solidFill>
                  <a:srgbClr val="FF0000"/>
                </a:solidFill>
                <a:latin typeface="Calibri" panose="020F0502020204030204" pitchFamily="34" charset="0"/>
                <a:cs typeface="Calibri" panose="020F0502020204030204" pitchFamily="34" charset="0"/>
              </a:rPr>
              <a:t>TB Olgu Tanımına Göre Tedavi Sonuçları, 2018</a:t>
            </a:r>
            <a:endParaRPr lang="tr-TR" sz="3200" dirty="0">
              <a:latin typeface="Calibri" panose="020F0502020204030204" pitchFamily="34" charset="0"/>
              <a:cs typeface="Calibri" panose="020F0502020204030204" pitchFamily="34" charset="0"/>
            </a:endParaRPr>
          </a:p>
        </p:txBody>
      </p:sp>
      <p:graphicFrame>
        <p:nvGraphicFramePr>
          <p:cNvPr id="5" name="Grafik 4">
            <a:extLst>
              <a:ext uri="{FF2B5EF4-FFF2-40B4-BE49-F238E27FC236}">
                <a16:creationId xmlns:a16="http://schemas.microsoft.com/office/drawing/2014/main" id="{DADF5485-5AE3-4869-A0C0-5A9884FA0F30}"/>
              </a:ext>
            </a:extLst>
          </p:cNvPr>
          <p:cNvGraphicFramePr>
            <a:graphicFrameLocks/>
          </p:cNvGraphicFramePr>
          <p:nvPr>
            <p:extLst>
              <p:ext uri="{D42A27DB-BD31-4B8C-83A1-F6EECF244321}">
                <p14:modId xmlns:p14="http://schemas.microsoft.com/office/powerpoint/2010/main" val="3266227087"/>
              </p:ext>
            </p:extLst>
          </p:nvPr>
        </p:nvGraphicFramePr>
        <p:xfrm>
          <a:off x="827584" y="1596390"/>
          <a:ext cx="7230566" cy="4064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343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auto">
          <a:xfrm>
            <a:off x="539551" y="675054"/>
            <a:ext cx="8064896" cy="93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28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Yeni Yayma (+) AC TB Olgularında İllere Göre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28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Tedavi Başarısı, 2019</a:t>
            </a:r>
          </a:p>
        </p:txBody>
      </p:sp>
      <p:pic>
        <p:nvPicPr>
          <p:cNvPr id="5" name="Resim 4">
            <a:extLst>
              <a:ext uri="{FF2B5EF4-FFF2-40B4-BE49-F238E27FC236}">
                <a16:creationId xmlns:a16="http://schemas.microsoft.com/office/drawing/2014/main" id="{2379E1EC-87F1-4328-A794-5B91FB20F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28" y="1725803"/>
            <a:ext cx="7657143" cy="4457143"/>
          </a:xfrm>
          <a:prstGeom prst="rect">
            <a:avLst/>
          </a:prstGeom>
        </p:spPr>
      </p:pic>
    </p:spTree>
    <p:extLst>
      <p:ext uri="{BB962C8B-B14F-4D97-AF65-F5344CB8AC3E}">
        <p14:creationId xmlns:p14="http://schemas.microsoft.com/office/powerpoint/2010/main" val="406972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457200" y="838200"/>
            <a:ext cx="8229600" cy="4454525"/>
          </a:xfrm>
        </p:spPr>
        <p:txBody>
          <a:bodyPr/>
          <a:lstStyle/>
          <a:p>
            <a:pPr algn="ctr" eaLnBrk="1" hangingPunct="1">
              <a:spcBef>
                <a:spcPct val="50000"/>
              </a:spcBef>
              <a:buFontTx/>
              <a:buNone/>
              <a:defRPr/>
            </a:pPr>
            <a:r>
              <a:rPr lang="tr-TR" altLang="tr-TR" sz="4000" dirty="0">
                <a:solidFill>
                  <a:srgbClr val="CC3300"/>
                </a:solidFill>
                <a:latin typeface="Calibri" panose="020F0502020204030204" pitchFamily="34" charset="0"/>
                <a:cs typeface="Calibri" panose="020F0502020204030204" pitchFamily="34" charset="0"/>
              </a:rPr>
              <a:t>Verem Tanısı</a:t>
            </a:r>
          </a:p>
        </p:txBody>
      </p:sp>
      <p:pic>
        <p:nvPicPr>
          <p:cNvPr id="31747" name="Picture 5" descr="DSCF0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428875"/>
            <a:ext cx="478631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9"/>
          <p:cNvSpPr>
            <a:spLocks noChangeArrowheads="1"/>
          </p:cNvSpPr>
          <p:nvPr/>
        </p:nvSpPr>
        <p:spPr bwMode="auto">
          <a:xfrm>
            <a:off x="601600" y="2564904"/>
            <a:ext cx="7848600" cy="2523529"/>
          </a:xfrm>
          <a:prstGeom prst="rect">
            <a:avLst/>
          </a:prstGeom>
          <a:solidFill>
            <a:srgbClr val="FFF3FF"/>
          </a:solidFill>
          <a:ln w="9525">
            <a:solidFill>
              <a:schemeClr val="accent2"/>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Monotype Sorts"/>
              <a:buNone/>
            </a:pPr>
            <a:r>
              <a:rPr lang="tr-TR" altLang="tr-TR" dirty="0">
                <a:latin typeface="Calibri" panose="020F0502020204030204" pitchFamily="34" charset="0"/>
                <a:cs typeface="Calibri" panose="020F0502020204030204" pitchFamily="34" charset="0"/>
              </a:rPr>
              <a:t>		</a:t>
            </a:r>
          </a:p>
          <a:p>
            <a:pPr eaLnBrk="1" hangingPunct="1">
              <a:buClr>
                <a:schemeClr val="bg2"/>
              </a:buClr>
              <a:buSzPct val="75000"/>
              <a:buFont typeface="Wingdings" panose="05000000000000000000" pitchFamily="2" charset="2"/>
              <a:buNone/>
            </a:pPr>
            <a:r>
              <a:rPr lang="tr-TR" altLang="tr-TR" sz="2400" u="sng" dirty="0">
                <a:latin typeface="Calibri" panose="020F0502020204030204" pitchFamily="34" charset="0"/>
                <a:cs typeface="Calibri" panose="020F0502020204030204" pitchFamily="34" charset="0"/>
              </a:rPr>
              <a:t>Kaynak </a:t>
            </a:r>
            <a:r>
              <a:rPr lang="tr-TR" altLang="tr-TR" sz="2400" dirty="0">
                <a:latin typeface="Calibri" panose="020F0502020204030204" pitchFamily="34" charset="0"/>
                <a:cs typeface="Calibri" panose="020F0502020204030204" pitchFamily="34" charset="0"/>
              </a:rPr>
              <a:t>	       </a:t>
            </a:r>
            <a:r>
              <a:rPr lang="tr-TR" altLang="tr-TR" sz="2400" u="sng" dirty="0">
                <a:latin typeface="Calibri" panose="020F0502020204030204" pitchFamily="34" charset="0"/>
                <a:cs typeface="Calibri" panose="020F0502020204030204" pitchFamily="34" charset="0"/>
              </a:rPr>
              <a:t>Hava yolu   </a:t>
            </a:r>
            <a:r>
              <a:rPr lang="tr-TR" altLang="tr-TR" sz="2400" dirty="0">
                <a:latin typeface="Calibri" panose="020F0502020204030204" pitchFamily="34" charset="0"/>
                <a:cs typeface="Calibri" panose="020F0502020204030204" pitchFamily="34" charset="0"/>
              </a:rPr>
              <a:t>		</a:t>
            </a:r>
            <a:r>
              <a:rPr lang="tr-TR" altLang="tr-TR" sz="2400" u="sng" dirty="0">
                <a:latin typeface="Calibri" panose="020F0502020204030204" pitchFamily="34" charset="0"/>
                <a:cs typeface="Calibri" panose="020F0502020204030204" pitchFamily="34" charset="0"/>
              </a:rPr>
              <a:t>Sağlam İnsan</a:t>
            </a:r>
            <a:r>
              <a:rPr lang="tr-TR" altLang="tr-TR" sz="2400" dirty="0">
                <a:latin typeface="Calibri" panose="020F0502020204030204" pitchFamily="34" charset="0"/>
                <a:cs typeface="Calibri" panose="020F0502020204030204" pitchFamily="34" charset="0"/>
              </a:rPr>
              <a:t>	</a:t>
            </a:r>
          </a:p>
          <a:p>
            <a:pPr eaLnBrk="1" hangingPunct="1">
              <a:buClr>
                <a:schemeClr val="bg2"/>
              </a:buClr>
              <a:buSzPct val="75000"/>
              <a:buFont typeface="Wingdings" panose="05000000000000000000" pitchFamily="2" charset="2"/>
              <a:buNone/>
            </a:pPr>
            <a:r>
              <a:rPr lang="tr-TR" altLang="tr-TR" sz="2000" dirty="0">
                <a:latin typeface="Calibri" panose="020F0502020204030204" pitchFamily="34" charset="0"/>
                <a:cs typeface="Calibri" panose="020F0502020204030204" pitchFamily="34" charset="0"/>
              </a:rPr>
              <a:t>Hasta insan	   Öksürük, aksırık ve 		Solunumla aldığı TB</a:t>
            </a:r>
          </a:p>
          <a:p>
            <a:pPr eaLnBrk="1" hangingPunct="1">
              <a:buClr>
                <a:schemeClr val="bg2"/>
              </a:buClr>
              <a:buSzPct val="75000"/>
              <a:buFont typeface="Wingdings" panose="05000000000000000000" pitchFamily="2" charset="2"/>
              <a:buNone/>
            </a:pPr>
            <a:r>
              <a:rPr lang="tr-TR" altLang="tr-TR" sz="2000" dirty="0">
                <a:latin typeface="Calibri" panose="020F0502020204030204" pitchFamily="34" charset="0"/>
                <a:cs typeface="Calibri" panose="020F0502020204030204" pitchFamily="34" charset="0"/>
              </a:rPr>
              <a:t>			   konuşma ile çıkardığı        	basili nedeniyle</a:t>
            </a:r>
          </a:p>
          <a:p>
            <a:pPr eaLnBrk="1" hangingPunct="1">
              <a:buClr>
                <a:schemeClr val="bg2"/>
              </a:buClr>
              <a:buSzPct val="75000"/>
              <a:buFont typeface="Wingdings" panose="05000000000000000000" pitchFamily="2" charset="2"/>
              <a:buNone/>
            </a:pPr>
            <a:r>
              <a:rPr lang="tr-TR" altLang="tr-TR" sz="2000" dirty="0">
                <a:latin typeface="Calibri" panose="020F0502020204030204" pitchFamily="34" charset="0"/>
                <a:cs typeface="Calibri" panose="020F0502020204030204" pitchFamily="34" charset="0"/>
              </a:rPr>
              <a:t>			   tüberküloz (TB) basili	                </a:t>
            </a:r>
            <a:r>
              <a:rPr lang="tr-TR" altLang="tr-TR" sz="2000" i="1" dirty="0">
                <a:latin typeface="Calibri" panose="020F0502020204030204" pitchFamily="34" charset="0"/>
                <a:cs typeface="Calibri" panose="020F0502020204030204" pitchFamily="34" charset="0"/>
              </a:rPr>
              <a:t>ENFEKTE</a:t>
            </a:r>
            <a:r>
              <a:rPr lang="tr-TR" altLang="tr-TR" sz="2000" dirty="0">
                <a:latin typeface="Calibri" panose="020F0502020204030204" pitchFamily="34" charset="0"/>
                <a:cs typeface="Calibri" panose="020F0502020204030204" pitchFamily="34" charset="0"/>
              </a:rPr>
              <a:t>  olur</a:t>
            </a:r>
            <a:endParaRPr lang="tr-TR" altLang="tr-TR" dirty="0">
              <a:latin typeface="Calibri" panose="020F0502020204030204" pitchFamily="34" charset="0"/>
              <a:cs typeface="Calibri" panose="020F0502020204030204" pitchFamily="34" charset="0"/>
            </a:endParaRPr>
          </a:p>
        </p:txBody>
      </p:sp>
      <p:sp>
        <p:nvSpPr>
          <p:cNvPr id="4099" name="Line 1030"/>
          <p:cNvSpPr>
            <a:spLocks noChangeShapeType="1"/>
          </p:cNvSpPr>
          <p:nvPr/>
        </p:nvSpPr>
        <p:spPr bwMode="auto">
          <a:xfrm>
            <a:off x="1835696" y="3429000"/>
            <a:ext cx="914400" cy="0"/>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r>
              <a:rPr lang="tr-TR" dirty="0"/>
              <a:t>       </a:t>
            </a:r>
          </a:p>
        </p:txBody>
      </p:sp>
      <p:sp>
        <p:nvSpPr>
          <p:cNvPr id="4100" name="Line 1031"/>
          <p:cNvSpPr>
            <a:spLocks noChangeShapeType="1"/>
          </p:cNvSpPr>
          <p:nvPr/>
        </p:nvSpPr>
        <p:spPr bwMode="auto">
          <a:xfrm>
            <a:off x="4860032" y="3429000"/>
            <a:ext cx="914400" cy="0"/>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4101" name="Text Box 1032"/>
          <p:cNvSpPr txBox="1">
            <a:spLocks noChangeArrowheads="1"/>
          </p:cNvSpPr>
          <p:nvPr/>
        </p:nvSpPr>
        <p:spPr bwMode="auto">
          <a:xfrm>
            <a:off x="601600" y="1079067"/>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4000" b="1" dirty="0">
                <a:solidFill>
                  <a:srgbClr val="C00000"/>
                </a:solidFill>
                <a:latin typeface="Calibri" panose="020F0502020204030204" pitchFamily="34" charset="0"/>
                <a:cs typeface="Calibri" panose="020F0502020204030204" pitchFamily="34" charset="0"/>
              </a:rPr>
              <a:t>Nasıl Bulaşır?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763713" y="333375"/>
            <a:ext cx="548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3600" b="1" dirty="0">
                <a:solidFill>
                  <a:srgbClr val="CC3300"/>
                </a:solidFill>
                <a:latin typeface="Calibri" panose="020F0502020204030204" pitchFamily="34" charset="0"/>
                <a:cs typeface="Calibri" panose="020F0502020204030204" pitchFamily="34" charset="0"/>
              </a:rPr>
              <a:t>TANI - Semptomlar</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32771" name="Text Box 3"/>
          <p:cNvSpPr txBox="1">
            <a:spLocks noChangeArrowheads="1"/>
          </p:cNvSpPr>
          <p:nvPr/>
        </p:nvSpPr>
        <p:spPr bwMode="auto">
          <a:xfrm>
            <a:off x="728465" y="1109442"/>
            <a:ext cx="3538736" cy="4339650"/>
          </a:xfrm>
          <a:prstGeom prst="rect">
            <a:avLst/>
          </a:prstGeom>
          <a:solidFill>
            <a:srgbClr val="FFFFD9"/>
          </a:solidFill>
          <a:ln w="9525">
            <a:solidFill>
              <a:srgbClr val="990033"/>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u="sng" dirty="0">
                <a:latin typeface="Calibri" panose="020F0502020204030204" pitchFamily="34" charset="0"/>
                <a:cs typeface="Calibri" panose="020F0502020204030204" pitchFamily="34" charset="0"/>
              </a:rPr>
              <a:t>Solunum Sistemi Bulguları</a:t>
            </a:r>
            <a:endParaRPr lang="tr-TR" altLang="tr-TR" sz="2400" dirty="0">
              <a:latin typeface="Calibri" panose="020F0502020204030204" pitchFamily="34" charset="0"/>
              <a:cs typeface="Calibri" panose="020F0502020204030204" pitchFamily="34" charset="0"/>
            </a:endParaRPr>
          </a:p>
          <a:p>
            <a:pPr marL="342900" indent="-342900">
              <a:spcBef>
                <a:spcPct val="50000"/>
              </a:spcBef>
            </a:pPr>
            <a:r>
              <a:rPr lang="tr-TR" altLang="tr-TR" sz="2400" dirty="0">
                <a:latin typeface="Calibri" panose="020F0502020204030204" pitchFamily="34" charset="0"/>
                <a:cs typeface="Calibri" panose="020F0502020204030204" pitchFamily="34" charset="0"/>
              </a:rPr>
              <a:t>Öksürük </a:t>
            </a:r>
          </a:p>
          <a:p>
            <a:pPr marL="342900" indent="-342900">
              <a:spcBef>
                <a:spcPct val="50000"/>
              </a:spcBef>
            </a:pPr>
            <a:r>
              <a:rPr lang="tr-TR" altLang="tr-TR" sz="2400" dirty="0">
                <a:latin typeface="Calibri" panose="020F0502020204030204" pitchFamily="34" charset="0"/>
                <a:cs typeface="Calibri" panose="020F0502020204030204" pitchFamily="34" charset="0"/>
              </a:rPr>
              <a:t>Balgam çıkarma</a:t>
            </a:r>
          </a:p>
          <a:p>
            <a:pPr marL="342900" indent="-342900">
              <a:spcBef>
                <a:spcPct val="50000"/>
              </a:spcBef>
            </a:pPr>
            <a:r>
              <a:rPr lang="tr-TR" altLang="tr-TR" sz="2400" dirty="0" err="1">
                <a:latin typeface="Calibri" panose="020F0502020204030204" pitchFamily="34" charset="0"/>
                <a:cs typeface="Calibri" panose="020F0502020204030204" pitchFamily="34" charset="0"/>
              </a:rPr>
              <a:t>Hemoptizi</a:t>
            </a:r>
            <a:endParaRPr lang="tr-TR" altLang="tr-TR" sz="2400" dirty="0">
              <a:latin typeface="Calibri" panose="020F0502020204030204" pitchFamily="34" charset="0"/>
              <a:cs typeface="Calibri" panose="020F0502020204030204" pitchFamily="34" charset="0"/>
            </a:endParaRPr>
          </a:p>
          <a:p>
            <a:pPr marL="342900" indent="-342900">
              <a:spcBef>
                <a:spcPct val="50000"/>
              </a:spcBef>
            </a:pPr>
            <a:r>
              <a:rPr lang="tr-TR" altLang="tr-TR" sz="2400" dirty="0">
                <a:latin typeface="Calibri" panose="020F0502020204030204" pitchFamily="34" charset="0"/>
                <a:cs typeface="Calibri" panose="020F0502020204030204" pitchFamily="34" charset="0"/>
              </a:rPr>
              <a:t>Göğüs ağrısı</a:t>
            </a:r>
          </a:p>
          <a:p>
            <a:pPr marL="342900" indent="-342900">
              <a:spcBef>
                <a:spcPct val="50000"/>
              </a:spcBef>
            </a:pPr>
            <a:r>
              <a:rPr lang="tr-TR" altLang="tr-TR" sz="2400" dirty="0">
                <a:latin typeface="Calibri" panose="020F0502020204030204" pitchFamily="34" charset="0"/>
                <a:cs typeface="Calibri" panose="020F0502020204030204" pitchFamily="34" charset="0"/>
              </a:rPr>
              <a:t>Sırt-yan ağrı</a:t>
            </a:r>
          </a:p>
          <a:p>
            <a:pPr marL="342900" indent="-342900">
              <a:spcBef>
                <a:spcPct val="50000"/>
              </a:spcBef>
            </a:pPr>
            <a:r>
              <a:rPr lang="tr-TR" altLang="tr-TR" sz="2400" dirty="0">
                <a:latin typeface="Calibri" panose="020F0502020204030204" pitchFamily="34" charset="0"/>
                <a:cs typeface="Calibri" panose="020F0502020204030204" pitchFamily="34" charset="0"/>
              </a:rPr>
              <a:t>Nefes darlığı</a:t>
            </a:r>
          </a:p>
          <a:p>
            <a:pPr marL="342900" indent="-342900">
              <a:spcBef>
                <a:spcPct val="50000"/>
              </a:spcBef>
            </a:pPr>
            <a:r>
              <a:rPr lang="tr-TR" altLang="tr-TR" sz="2400" dirty="0">
                <a:latin typeface="Calibri" panose="020F0502020204030204" pitchFamily="34" charset="0"/>
                <a:cs typeface="Calibri" panose="020F0502020204030204" pitchFamily="34" charset="0"/>
              </a:rPr>
              <a:t>Ses kısıklığı</a:t>
            </a:r>
          </a:p>
        </p:txBody>
      </p:sp>
      <p:sp>
        <p:nvSpPr>
          <p:cNvPr id="32772" name="Text Box 4"/>
          <p:cNvSpPr txBox="1">
            <a:spLocks noChangeArrowheads="1"/>
          </p:cNvSpPr>
          <p:nvPr/>
        </p:nvSpPr>
        <p:spPr bwMode="auto">
          <a:xfrm>
            <a:off x="4618787" y="1109442"/>
            <a:ext cx="3810000" cy="2677656"/>
          </a:xfrm>
          <a:prstGeom prst="rect">
            <a:avLst/>
          </a:prstGeom>
          <a:solidFill>
            <a:srgbClr val="FFF3FF"/>
          </a:solidFill>
          <a:ln w="9525">
            <a:solidFill>
              <a:srgbClr val="990033"/>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u="sng" dirty="0">
                <a:latin typeface="Calibri" panose="020F0502020204030204" pitchFamily="34" charset="0"/>
                <a:cs typeface="Calibri" panose="020F0502020204030204" pitchFamily="34" charset="0"/>
              </a:rPr>
              <a:t>Sistemik Bulgular</a:t>
            </a:r>
            <a:endParaRPr lang="tr-TR" altLang="tr-TR" sz="2400" dirty="0">
              <a:latin typeface="Calibri" panose="020F0502020204030204" pitchFamily="34" charset="0"/>
              <a:cs typeface="Calibri" panose="020F0502020204030204" pitchFamily="34" charset="0"/>
            </a:endParaRPr>
          </a:p>
          <a:p>
            <a:pPr marL="342900" indent="-342900">
              <a:spcBef>
                <a:spcPct val="50000"/>
              </a:spcBef>
            </a:pPr>
            <a:r>
              <a:rPr lang="tr-TR" altLang="tr-TR" sz="2400" dirty="0">
                <a:latin typeface="Calibri" panose="020F0502020204030204" pitchFamily="34" charset="0"/>
                <a:cs typeface="Calibri" panose="020F0502020204030204" pitchFamily="34" charset="0"/>
              </a:rPr>
              <a:t>Ateş (</a:t>
            </a:r>
            <a:r>
              <a:rPr lang="tr-TR" altLang="tr-TR" sz="2400" dirty="0" err="1">
                <a:latin typeface="Calibri" panose="020F0502020204030204" pitchFamily="34" charset="0"/>
                <a:cs typeface="Calibri" panose="020F0502020204030204" pitchFamily="34" charset="0"/>
              </a:rPr>
              <a:t>intermittan</a:t>
            </a:r>
            <a:r>
              <a:rPr lang="tr-TR" altLang="tr-TR" sz="2400" dirty="0">
                <a:latin typeface="Calibri" panose="020F0502020204030204" pitchFamily="34" charset="0"/>
                <a:cs typeface="Calibri" panose="020F0502020204030204" pitchFamily="34" charset="0"/>
              </a:rPr>
              <a:t>)</a:t>
            </a:r>
          </a:p>
          <a:p>
            <a:pPr marL="342900" indent="-342900">
              <a:spcBef>
                <a:spcPct val="50000"/>
              </a:spcBef>
            </a:pPr>
            <a:r>
              <a:rPr lang="tr-TR" altLang="tr-TR" sz="2400" dirty="0">
                <a:latin typeface="Calibri" panose="020F0502020204030204" pitchFamily="34" charset="0"/>
                <a:cs typeface="Calibri" panose="020F0502020204030204" pitchFamily="34" charset="0"/>
              </a:rPr>
              <a:t>Gece terlemesi</a:t>
            </a:r>
          </a:p>
          <a:p>
            <a:pPr marL="342900" indent="-342900">
              <a:spcBef>
                <a:spcPct val="50000"/>
              </a:spcBef>
            </a:pPr>
            <a:r>
              <a:rPr lang="tr-TR" altLang="tr-TR" sz="2400" dirty="0">
                <a:latin typeface="Calibri" panose="020F0502020204030204" pitchFamily="34" charset="0"/>
                <a:cs typeface="Calibri" panose="020F0502020204030204" pitchFamily="34" charset="0"/>
              </a:rPr>
              <a:t>İştahsızlık, kilo kaybı</a:t>
            </a:r>
          </a:p>
          <a:p>
            <a:pPr marL="342900" indent="-342900">
              <a:spcBef>
                <a:spcPct val="50000"/>
              </a:spcBef>
            </a:pPr>
            <a:r>
              <a:rPr lang="tr-TR" altLang="tr-TR" sz="2400" dirty="0">
                <a:latin typeface="Calibri" panose="020F0502020204030204" pitchFamily="34" charset="0"/>
                <a:cs typeface="Calibri" panose="020F0502020204030204" pitchFamily="34" charset="0"/>
              </a:rPr>
              <a:t>Halsizlik, yorgunluk</a:t>
            </a:r>
          </a:p>
        </p:txBody>
      </p:sp>
      <p:sp>
        <p:nvSpPr>
          <p:cNvPr id="33798" name="Rectangle 5"/>
          <p:cNvSpPr>
            <a:spLocks noChangeArrowheads="1"/>
          </p:cNvSpPr>
          <p:nvPr/>
        </p:nvSpPr>
        <p:spPr bwMode="auto">
          <a:xfrm>
            <a:off x="372548" y="5700783"/>
            <a:ext cx="8305800" cy="707886"/>
          </a:xfrm>
          <a:prstGeom prst="rect">
            <a:avLst/>
          </a:prstGeom>
          <a:solidFill>
            <a:schemeClr val="bg1">
              <a:lumMod val="95000"/>
            </a:schemeClr>
          </a:solidFill>
          <a:ln w="9525">
            <a:solidFill>
              <a:schemeClr val="accent2"/>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ko-KR" sz="2000" dirty="0">
                <a:solidFill>
                  <a:srgbClr val="FF0000"/>
                </a:solidFill>
                <a:latin typeface="Calibri" panose="020F0502020204030204" pitchFamily="34" charset="0"/>
                <a:cs typeface="Calibri" panose="020F0502020204030204" pitchFamily="34" charset="0"/>
              </a:rPr>
              <a:t>2-3 haftadan uzun süren öksürük şikayeti olan ve akciğer bulguları</a:t>
            </a:r>
          </a:p>
          <a:p>
            <a:pPr algn="ctr" eaLnBrk="1" hangingPunct="1">
              <a:spcBef>
                <a:spcPct val="0"/>
              </a:spcBef>
              <a:buFontTx/>
              <a:buNone/>
              <a:defRPr/>
            </a:pPr>
            <a:r>
              <a:rPr lang="tr-TR" altLang="ko-KR" sz="2000" dirty="0">
                <a:solidFill>
                  <a:srgbClr val="FF0000"/>
                </a:solidFill>
                <a:latin typeface="Calibri" panose="020F0502020204030204" pitchFamily="34" charset="0"/>
                <a:cs typeface="Calibri" panose="020F0502020204030204" pitchFamily="34" charset="0"/>
              </a:rPr>
              <a:t>antibiyotik tedavisi ile düzelmeyen hastalarda tüberküloz araştırılmalıdır.</a:t>
            </a:r>
            <a:endParaRPr lang="tr-TR" altLang="tr-TR" sz="2000" dirty="0">
              <a:solidFill>
                <a:srgbClr val="FF0000"/>
              </a:solidFill>
              <a:latin typeface="Calibri" panose="020F0502020204030204" pitchFamily="34" charset="0"/>
              <a:cs typeface="Calibri" panose="020F0502020204030204" pitchFamily="34" charset="0"/>
            </a:endParaRPr>
          </a:p>
        </p:txBody>
      </p:sp>
      <p:sp>
        <p:nvSpPr>
          <p:cNvPr id="6" name="Text Box 4"/>
          <p:cNvSpPr txBox="1">
            <a:spLocks noChangeArrowheads="1"/>
          </p:cNvSpPr>
          <p:nvPr/>
        </p:nvSpPr>
        <p:spPr bwMode="auto">
          <a:xfrm>
            <a:off x="4632039" y="3865565"/>
            <a:ext cx="3810000" cy="1631950"/>
          </a:xfrm>
          <a:prstGeom prst="rect">
            <a:avLst/>
          </a:prstGeom>
          <a:solidFill>
            <a:schemeClr val="accent5"/>
          </a:solidFill>
          <a:ln w="9525">
            <a:solidFill>
              <a:srgbClr val="990033"/>
            </a:solidFill>
            <a:miter lim="800000"/>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buNone/>
              <a:defRPr/>
            </a:pPr>
            <a:r>
              <a:rPr lang="tr-TR" sz="2000" dirty="0">
                <a:latin typeface="Calibri" panose="020F0502020204030204" pitchFamily="34" charset="0"/>
                <a:cs typeface="Calibri" panose="020F0502020204030204" pitchFamily="34" charset="0"/>
              </a:rPr>
              <a:t>Akciğer dışı organ tüberkülozu: Hastalığın olduğu organa özgün bulgular vardır (lenf bezi büyümesi, idrarda kan görülmesi, eklemde şişlik gibi).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447800" y="260350"/>
            <a:ext cx="609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3600" b="1" dirty="0">
                <a:solidFill>
                  <a:srgbClr val="CC3300"/>
                </a:solidFill>
                <a:latin typeface="Calibri" panose="020F0502020204030204" pitchFamily="34" charset="0"/>
                <a:cs typeface="Calibri" panose="020F0502020204030204" pitchFamily="34" charset="0"/>
              </a:rPr>
              <a:t>TANI - Hastalık Öyküsü ve Temas Araştırılması</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33795" name="Text Box 3"/>
          <p:cNvSpPr txBox="1">
            <a:spLocks noChangeArrowheads="1"/>
          </p:cNvSpPr>
          <p:nvPr/>
        </p:nvSpPr>
        <p:spPr bwMode="auto">
          <a:xfrm>
            <a:off x="533400" y="1659491"/>
            <a:ext cx="8077200" cy="4662815"/>
          </a:xfrm>
          <a:prstGeom prst="rect">
            <a:avLst/>
          </a:prstGeom>
          <a:solidFill>
            <a:srgbClr val="FFFFE5"/>
          </a:solidFill>
          <a:ln w="9525">
            <a:solidFill>
              <a:srgbClr val="990033"/>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50000"/>
              </a:spcBef>
            </a:pPr>
            <a:r>
              <a:rPr lang="tr-TR" altLang="tr-TR" sz="2200" dirty="0">
                <a:latin typeface="Calibri" panose="020F0502020204030204" pitchFamily="34" charset="0"/>
                <a:cs typeface="Calibri" panose="020F0502020204030204" pitchFamily="34" charset="0"/>
              </a:rPr>
              <a:t>Şikayetlerin başlangıcı ve seyri</a:t>
            </a:r>
          </a:p>
          <a:p>
            <a:pPr marL="342900" indent="-342900">
              <a:spcBef>
                <a:spcPct val="50000"/>
              </a:spcBef>
            </a:pPr>
            <a:r>
              <a:rPr lang="tr-TR" altLang="tr-TR" sz="2200" dirty="0">
                <a:latin typeface="Calibri" panose="020F0502020204030204" pitchFamily="34" charset="0"/>
                <a:cs typeface="Calibri" panose="020F0502020204030204" pitchFamily="34" charset="0"/>
              </a:rPr>
              <a:t>Şikayetleri için daha önceden yapılan tetkikler ve uygulanan tedaviler</a:t>
            </a:r>
          </a:p>
          <a:p>
            <a:pPr marL="342900" indent="-342900">
              <a:spcBef>
                <a:spcPct val="50000"/>
              </a:spcBef>
            </a:pPr>
            <a:r>
              <a:rPr lang="tr-TR" altLang="tr-TR" sz="2200" dirty="0">
                <a:latin typeface="Calibri" panose="020F0502020204030204" pitchFamily="34" charset="0"/>
                <a:cs typeface="Calibri" panose="020F0502020204030204" pitchFamily="34" charset="0"/>
              </a:rPr>
              <a:t>Daha önce TB tanısının ve tedavisinin olup olmadığı</a:t>
            </a:r>
          </a:p>
          <a:p>
            <a:pPr marL="342900" indent="-342900">
              <a:spcBef>
                <a:spcPct val="50000"/>
              </a:spcBef>
            </a:pPr>
            <a:r>
              <a:rPr lang="tr-TR" altLang="tr-TR" sz="2200" dirty="0">
                <a:latin typeface="Calibri" panose="020F0502020204030204" pitchFamily="34" charset="0"/>
                <a:cs typeface="Calibri" panose="020F0502020204030204" pitchFamily="34" charset="0"/>
              </a:rPr>
              <a:t>Aile ve yakın çevresinde TB hastasının varlığı</a:t>
            </a:r>
          </a:p>
          <a:p>
            <a:pPr marL="342900" indent="-342900">
              <a:spcBef>
                <a:spcPct val="50000"/>
              </a:spcBef>
            </a:pPr>
            <a:r>
              <a:rPr lang="tr-TR" altLang="tr-TR" sz="2200" dirty="0">
                <a:latin typeface="Calibri" panose="020F0502020204030204" pitchFamily="34" charset="0"/>
                <a:cs typeface="Calibri" panose="020F0502020204030204" pitchFamily="34" charset="0"/>
              </a:rPr>
              <a:t>Hastalık için yatkınlık (HIV(+), </a:t>
            </a:r>
            <a:r>
              <a:rPr lang="tr-TR" altLang="tr-TR" sz="2200" dirty="0" err="1">
                <a:latin typeface="Calibri" panose="020F0502020204030204" pitchFamily="34" charset="0"/>
                <a:cs typeface="Calibri" panose="020F0502020204030204" pitchFamily="34" charset="0"/>
              </a:rPr>
              <a:t>Diabetes</a:t>
            </a:r>
            <a:r>
              <a:rPr lang="tr-TR" altLang="tr-TR" sz="2200" dirty="0">
                <a:latin typeface="Calibri" panose="020F0502020204030204" pitchFamily="34" charset="0"/>
                <a:cs typeface="Calibri" panose="020F0502020204030204" pitchFamily="34" charset="0"/>
              </a:rPr>
              <a:t> </a:t>
            </a:r>
            <a:r>
              <a:rPr lang="tr-TR" altLang="tr-TR" sz="2200" dirty="0" err="1">
                <a:latin typeface="Calibri" panose="020F0502020204030204" pitchFamily="34" charset="0"/>
                <a:cs typeface="Calibri" panose="020F0502020204030204" pitchFamily="34" charset="0"/>
              </a:rPr>
              <a:t>Mellitus</a:t>
            </a:r>
            <a:r>
              <a:rPr lang="tr-TR" altLang="tr-TR" sz="2200" dirty="0">
                <a:latin typeface="Calibri" panose="020F0502020204030204" pitchFamily="34" charset="0"/>
                <a:cs typeface="Calibri" panose="020F0502020204030204" pitchFamily="34" charset="0"/>
              </a:rPr>
              <a:t>, </a:t>
            </a:r>
            <a:r>
              <a:rPr lang="tr-TR" altLang="tr-TR" sz="2200" dirty="0" err="1">
                <a:latin typeface="Calibri" panose="020F0502020204030204" pitchFamily="34" charset="0"/>
                <a:cs typeface="Calibri" panose="020F0502020204030204" pitchFamily="34" charset="0"/>
              </a:rPr>
              <a:t>silikozis</a:t>
            </a:r>
            <a:r>
              <a:rPr lang="tr-TR" altLang="tr-TR" sz="2200" dirty="0">
                <a:latin typeface="Calibri" panose="020F0502020204030204" pitchFamily="34" charset="0"/>
                <a:cs typeface="Calibri" panose="020F0502020204030204" pitchFamily="34" charset="0"/>
              </a:rPr>
              <a:t>, Kronik Böbrek Yetmezliği, </a:t>
            </a:r>
            <a:r>
              <a:rPr lang="tr-TR" altLang="tr-TR" sz="2200" dirty="0" err="1">
                <a:latin typeface="Calibri" panose="020F0502020204030204" pitchFamily="34" charset="0"/>
                <a:cs typeface="Calibri" panose="020F0502020204030204" pitchFamily="34" charset="0"/>
              </a:rPr>
              <a:t>steroid</a:t>
            </a:r>
            <a:r>
              <a:rPr lang="tr-TR" altLang="tr-TR" sz="2200" dirty="0">
                <a:latin typeface="Calibri" panose="020F0502020204030204" pitchFamily="34" charset="0"/>
                <a:cs typeface="Calibri" panose="020F0502020204030204" pitchFamily="34" charset="0"/>
              </a:rPr>
              <a:t> kullanımı, bazı kanser türleri ve tedavileri, alkol bağımlılığı, beslenme durumu, stres vb.)</a:t>
            </a:r>
          </a:p>
          <a:p>
            <a:pPr marL="342900" indent="-342900">
              <a:spcBef>
                <a:spcPct val="50000"/>
              </a:spcBef>
            </a:pPr>
            <a:r>
              <a:rPr lang="tr-TR" altLang="tr-TR" sz="2200" dirty="0">
                <a:latin typeface="Calibri" panose="020F0502020204030204" pitchFamily="34" charset="0"/>
                <a:cs typeface="Calibri" panose="020F0502020204030204" pitchFamily="34" charset="0"/>
              </a:rPr>
              <a:t>Diğer risk faktörleri: Cezaevinde, bakımevlerinde, sığınma evlerinde kalma; evsizler, sağlık çalışanları, kapalı ortamda fazla sayıda insanın bulunması vb.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1979613" y="333375"/>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3600" b="1" dirty="0">
                <a:solidFill>
                  <a:srgbClr val="CC3300"/>
                </a:solidFill>
                <a:latin typeface="Calibri" panose="020F0502020204030204" pitchFamily="34" charset="0"/>
                <a:cs typeface="Calibri" panose="020F0502020204030204" pitchFamily="34" charset="0"/>
              </a:rPr>
              <a:t>TANI - Bakteriyoloji</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34819" name="Text Box 1027"/>
          <p:cNvSpPr txBox="1">
            <a:spLocks noChangeArrowheads="1"/>
          </p:cNvSpPr>
          <p:nvPr/>
        </p:nvSpPr>
        <p:spPr bwMode="auto">
          <a:xfrm>
            <a:off x="611559" y="3597276"/>
            <a:ext cx="7992889" cy="2676525"/>
          </a:xfrm>
          <a:prstGeom prst="rect">
            <a:avLst/>
          </a:prstGeom>
          <a:solidFill>
            <a:srgbClr val="FFF3FF"/>
          </a:solidFill>
          <a:ln w="28575">
            <a:solidFill>
              <a:schemeClr val="accent2"/>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dirty="0" err="1">
                <a:solidFill>
                  <a:srgbClr val="000066"/>
                </a:solidFill>
                <a:latin typeface="Calibri" panose="020F0502020204030204" pitchFamily="34" charset="0"/>
                <a:cs typeface="Calibri" panose="020F0502020204030204" pitchFamily="34" charset="0"/>
              </a:rPr>
              <a:t>Mikroskopi</a:t>
            </a:r>
            <a:r>
              <a:rPr lang="tr-TR" altLang="tr-TR" sz="2400" b="1" dirty="0">
                <a:solidFill>
                  <a:srgbClr val="000066"/>
                </a:solidFill>
                <a:latin typeface="Calibri" panose="020F0502020204030204" pitchFamily="34" charset="0"/>
                <a:cs typeface="Calibri" panose="020F0502020204030204" pitchFamily="34" charset="0"/>
              </a:rPr>
              <a:t>:</a:t>
            </a:r>
            <a:r>
              <a:rPr lang="tr-TR" altLang="tr-TR" sz="2400" dirty="0">
                <a:latin typeface="Calibri" panose="020F0502020204030204" pitchFamily="34" charset="0"/>
                <a:cs typeface="Calibri" panose="020F0502020204030204" pitchFamily="34" charset="0"/>
              </a:rPr>
              <a:t> Arka arkaya 3 ayrı günde çıkarılmış sabah balgamında, </a:t>
            </a:r>
            <a:r>
              <a:rPr lang="tr-TR" altLang="tr-TR" sz="2400" dirty="0" err="1">
                <a:latin typeface="Calibri" panose="020F0502020204030204" pitchFamily="34" charset="0"/>
                <a:cs typeface="Calibri" panose="020F0502020204030204" pitchFamily="34" charset="0"/>
              </a:rPr>
              <a:t>Ziehl-Neelsen</a:t>
            </a:r>
            <a:r>
              <a:rPr lang="tr-TR" altLang="tr-TR" sz="2400" dirty="0">
                <a:latin typeface="Calibri" panose="020F0502020204030204" pitchFamily="34" charset="0"/>
                <a:cs typeface="Calibri" panose="020F0502020204030204" pitchFamily="34" charset="0"/>
              </a:rPr>
              <a:t> boyama ile ARB incelemesi.</a:t>
            </a:r>
          </a:p>
          <a:p>
            <a:pPr>
              <a:spcBef>
                <a:spcPct val="50000"/>
              </a:spcBef>
              <a:buFontTx/>
              <a:buNone/>
            </a:pPr>
            <a:r>
              <a:rPr lang="tr-TR" altLang="tr-TR" sz="2400" b="1" dirty="0">
                <a:solidFill>
                  <a:srgbClr val="000066"/>
                </a:solidFill>
                <a:latin typeface="Calibri" panose="020F0502020204030204" pitchFamily="34" charset="0"/>
                <a:cs typeface="Calibri" panose="020F0502020204030204" pitchFamily="34" charset="0"/>
              </a:rPr>
              <a:t>Kültür:</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Mikroskopisi</a:t>
            </a:r>
            <a:r>
              <a:rPr lang="tr-TR" altLang="tr-TR" sz="2400" dirty="0">
                <a:latin typeface="Calibri" panose="020F0502020204030204" pitchFamily="34" charset="0"/>
                <a:cs typeface="Calibri" panose="020F0502020204030204" pitchFamily="34" charset="0"/>
              </a:rPr>
              <a:t> yapılan materyalin </a:t>
            </a:r>
            <a:r>
              <a:rPr lang="tr-TR" altLang="tr-TR" sz="2400" dirty="0" err="1">
                <a:latin typeface="Calibri" panose="020F0502020204030204" pitchFamily="34" charset="0"/>
                <a:cs typeface="Calibri" panose="020F0502020204030204" pitchFamily="34" charset="0"/>
              </a:rPr>
              <a:t>Löwenstein-Jensen</a:t>
            </a:r>
            <a:r>
              <a:rPr lang="tr-TR" altLang="tr-TR" sz="2400" dirty="0">
                <a:latin typeface="Calibri" panose="020F0502020204030204" pitchFamily="34" charset="0"/>
                <a:cs typeface="Calibri" panose="020F0502020204030204" pitchFamily="34" charset="0"/>
              </a:rPr>
              <a:t> katı ve/veya </a:t>
            </a:r>
            <a:r>
              <a:rPr lang="tr-TR" altLang="tr-TR" sz="2400" dirty="0" err="1">
                <a:latin typeface="Calibri" panose="020F0502020204030204" pitchFamily="34" charset="0"/>
                <a:cs typeface="Calibri" panose="020F0502020204030204" pitchFamily="34" charset="0"/>
              </a:rPr>
              <a:t>otomatize</a:t>
            </a:r>
            <a:r>
              <a:rPr lang="tr-TR" altLang="tr-TR" sz="2400" dirty="0">
                <a:latin typeface="Calibri" panose="020F0502020204030204" pitchFamily="34" charset="0"/>
                <a:cs typeface="Calibri" panose="020F0502020204030204" pitchFamily="34" charset="0"/>
              </a:rPr>
              <a:t> sıvı </a:t>
            </a:r>
            <a:r>
              <a:rPr lang="tr-TR" altLang="tr-TR" sz="2400" dirty="0" err="1">
                <a:latin typeface="Calibri" panose="020F0502020204030204" pitchFamily="34" charset="0"/>
                <a:cs typeface="Calibri" panose="020F0502020204030204" pitchFamily="34" charset="0"/>
              </a:rPr>
              <a:t>besiyerine</a:t>
            </a:r>
            <a:r>
              <a:rPr lang="tr-TR" altLang="tr-TR" sz="2400" dirty="0">
                <a:latin typeface="Calibri" panose="020F0502020204030204" pitchFamily="34" charset="0"/>
                <a:cs typeface="Calibri" panose="020F0502020204030204" pitchFamily="34" charset="0"/>
              </a:rPr>
              <a:t> ekilmesi.</a:t>
            </a:r>
          </a:p>
          <a:p>
            <a:pPr>
              <a:spcBef>
                <a:spcPct val="50000"/>
              </a:spcBef>
              <a:buFontTx/>
              <a:buNone/>
            </a:pPr>
            <a:r>
              <a:rPr lang="tr-TR" altLang="tr-TR" sz="2400" b="1" dirty="0">
                <a:solidFill>
                  <a:srgbClr val="000066"/>
                </a:solidFill>
                <a:latin typeface="Calibri" panose="020F0502020204030204" pitchFamily="34" charset="0"/>
                <a:cs typeface="Calibri" panose="020F0502020204030204" pitchFamily="34" charset="0"/>
              </a:rPr>
              <a:t>İlaç duyarlılık testi:</a:t>
            </a:r>
            <a:r>
              <a:rPr lang="tr-TR" altLang="tr-TR" sz="2400" dirty="0">
                <a:latin typeface="Calibri" panose="020F0502020204030204" pitchFamily="34" charset="0"/>
                <a:cs typeface="Calibri" panose="020F0502020204030204" pitchFamily="34" charset="0"/>
              </a:rPr>
              <a:t> Üremiş kültürde, tedavide kullanılan anti-tüberküloz ilaçlara duyarlılıklarının araştırılması.</a:t>
            </a:r>
          </a:p>
        </p:txBody>
      </p:sp>
      <p:sp>
        <p:nvSpPr>
          <p:cNvPr id="34820" name="Text Box 1028"/>
          <p:cNvSpPr txBox="1">
            <a:spLocks noChangeArrowheads="1"/>
          </p:cNvSpPr>
          <p:nvPr/>
        </p:nvSpPr>
        <p:spPr bwMode="auto">
          <a:xfrm>
            <a:off x="971600" y="1220787"/>
            <a:ext cx="6983412" cy="523875"/>
          </a:xfrm>
          <a:prstGeom prst="rect">
            <a:avLst/>
          </a:prstGeom>
          <a:solidFill>
            <a:srgbClr val="FFFFD9"/>
          </a:solidFill>
          <a:ln w="38100">
            <a:solidFill>
              <a:srgbClr val="A5002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800" dirty="0">
                <a:latin typeface="Calibri" panose="020F0502020204030204" pitchFamily="34" charset="0"/>
                <a:cs typeface="Calibri" panose="020F0502020204030204" pitchFamily="34" charset="0"/>
              </a:rPr>
              <a:t>Tüberkülozda bakteriyolojik tanı esastır.</a:t>
            </a:r>
          </a:p>
        </p:txBody>
      </p:sp>
      <p:sp>
        <p:nvSpPr>
          <p:cNvPr id="34821" name="Text Box 1029"/>
          <p:cNvSpPr txBox="1">
            <a:spLocks noChangeArrowheads="1"/>
          </p:cNvSpPr>
          <p:nvPr/>
        </p:nvSpPr>
        <p:spPr bwMode="auto">
          <a:xfrm>
            <a:off x="611559" y="2060575"/>
            <a:ext cx="79928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u="sng" dirty="0">
                <a:solidFill>
                  <a:srgbClr val="800000"/>
                </a:solidFill>
                <a:latin typeface="Calibri" panose="020F0502020204030204" pitchFamily="34" charset="0"/>
                <a:cs typeface="Calibri" panose="020F0502020204030204" pitchFamily="34" charset="0"/>
              </a:rPr>
              <a:t>İncelenebilecek Örnekler:</a:t>
            </a:r>
            <a:r>
              <a:rPr lang="tr-TR" altLang="tr-TR" sz="2400" b="1" u="sng" dirty="0">
                <a:latin typeface="Calibri" panose="020F0502020204030204" pitchFamily="34" charset="0"/>
                <a:cs typeface="Calibri" panose="020F0502020204030204" pitchFamily="34" charset="0"/>
              </a:rPr>
              <a:t> </a:t>
            </a:r>
            <a:r>
              <a:rPr lang="tr-TR" altLang="tr-TR" sz="2400" b="1" dirty="0">
                <a:latin typeface="Calibri" panose="020F0502020204030204" pitchFamily="34" charset="0"/>
                <a:cs typeface="Calibri" panose="020F0502020204030204" pitchFamily="34" charset="0"/>
              </a:rPr>
              <a:t>Balgam, indüklenmiş balgam</a:t>
            </a:r>
            <a:r>
              <a:rPr lang="tr-TR" altLang="tr-TR" sz="2400" dirty="0">
                <a:latin typeface="Calibri" panose="020F0502020204030204" pitchFamily="34" charset="0"/>
                <a:cs typeface="Calibri" panose="020F0502020204030204" pitchFamily="34" charset="0"/>
              </a:rPr>
              <a:t>, açlık mide suyu, </a:t>
            </a:r>
            <a:r>
              <a:rPr lang="tr-TR" altLang="tr-TR" sz="2400" dirty="0" err="1">
                <a:latin typeface="Calibri" panose="020F0502020204030204" pitchFamily="34" charset="0"/>
                <a:cs typeface="Calibri" panose="020F0502020204030204" pitchFamily="34" charset="0"/>
              </a:rPr>
              <a:t>bronkoskopik</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aspirasyon</a:t>
            </a:r>
            <a:r>
              <a:rPr lang="tr-TR" altLang="tr-TR" sz="2400" dirty="0">
                <a:latin typeface="Calibri" panose="020F0502020204030204" pitchFamily="34" charset="0"/>
                <a:cs typeface="Calibri" panose="020F0502020204030204" pitchFamily="34" charset="0"/>
              </a:rPr>
              <a:t> sıvısı, BOS, </a:t>
            </a:r>
            <a:r>
              <a:rPr lang="tr-TR" altLang="tr-TR" sz="2400" dirty="0" err="1">
                <a:latin typeface="Calibri" panose="020F0502020204030204" pitchFamily="34" charset="0"/>
                <a:cs typeface="Calibri" panose="020F0502020204030204" pitchFamily="34" charset="0"/>
              </a:rPr>
              <a:t>plevral</a:t>
            </a:r>
            <a:r>
              <a:rPr lang="tr-TR" altLang="tr-TR" sz="2400" dirty="0">
                <a:latin typeface="Calibri" panose="020F0502020204030204" pitchFamily="34" charset="0"/>
                <a:cs typeface="Calibri" panose="020F0502020204030204" pitchFamily="34" charset="0"/>
              </a:rPr>
              <a:t> mayi, idrar, eklem sıvısı, biyopsi materyali vb.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ChangeArrowheads="1"/>
          </p:cNvSpPr>
          <p:nvPr/>
        </p:nvSpPr>
        <p:spPr bwMode="auto">
          <a:xfrm>
            <a:off x="6858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TANI – </a:t>
            </a:r>
            <a:r>
              <a:rPr lang="tr-TR" altLang="tr-TR" sz="3600" b="1" dirty="0" err="1">
                <a:solidFill>
                  <a:srgbClr val="CC3300"/>
                </a:solidFill>
                <a:latin typeface="Calibri" panose="020F0502020204030204" pitchFamily="34" charset="0"/>
                <a:cs typeface="Calibri" panose="020F0502020204030204" pitchFamily="34" charset="0"/>
              </a:rPr>
              <a:t>Mikroskopi</a:t>
            </a:r>
            <a:r>
              <a:rPr lang="tr-TR" altLang="tr-TR" sz="3600" b="1" dirty="0">
                <a:solidFill>
                  <a:srgbClr val="CC3300"/>
                </a:solidFill>
                <a:latin typeface="Calibri" panose="020F0502020204030204" pitchFamily="34" charset="0"/>
                <a:cs typeface="Calibri" panose="020F0502020204030204" pitchFamily="34" charset="0"/>
              </a:rPr>
              <a:t> / Yayma</a:t>
            </a:r>
          </a:p>
        </p:txBody>
      </p:sp>
      <p:sp>
        <p:nvSpPr>
          <p:cNvPr id="35843" name="Text Box 1028"/>
          <p:cNvSpPr txBox="1">
            <a:spLocks noChangeArrowheads="1"/>
          </p:cNvSpPr>
          <p:nvPr/>
        </p:nvSpPr>
        <p:spPr bwMode="auto">
          <a:xfrm>
            <a:off x="441107" y="4043495"/>
            <a:ext cx="4114800" cy="1196975"/>
          </a:xfrm>
          <a:prstGeom prst="rect">
            <a:avLst/>
          </a:prstGeom>
          <a:solidFill>
            <a:srgbClr val="FFF3FF"/>
          </a:solidFill>
          <a:ln w="9525">
            <a:solidFill>
              <a:srgbClr val="00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400" dirty="0" err="1">
                <a:solidFill>
                  <a:srgbClr val="000066"/>
                </a:solidFill>
                <a:latin typeface="Calibri" panose="020F0502020204030204" pitchFamily="34" charset="0"/>
                <a:cs typeface="Calibri" panose="020F0502020204030204" pitchFamily="34" charset="0"/>
              </a:rPr>
              <a:t>Ziehl</a:t>
            </a:r>
            <a:r>
              <a:rPr lang="tr-TR" altLang="tr-TR" sz="2400" dirty="0">
                <a:solidFill>
                  <a:srgbClr val="000066"/>
                </a:solidFill>
                <a:latin typeface="Calibri" panose="020F0502020204030204" pitchFamily="34" charset="0"/>
                <a:cs typeface="Calibri" panose="020F0502020204030204" pitchFamily="34" charset="0"/>
              </a:rPr>
              <a:t> </a:t>
            </a:r>
            <a:r>
              <a:rPr lang="tr-TR" altLang="tr-TR" sz="2400" dirty="0" err="1">
                <a:solidFill>
                  <a:srgbClr val="000066"/>
                </a:solidFill>
                <a:latin typeface="Calibri" panose="020F0502020204030204" pitchFamily="34" charset="0"/>
                <a:cs typeface="Calibri" panose="020F0502020204030204" pitchFamily="34" charset="0"/>
              </a:rPr>
              <a:t>Neelsen</a:t>
            </a:r>
            <a:r>
              <a:rPr lang="tr-TR" altLang="tr-TR" sz="2400" dirty="0">
                <a:solidFill>
                  <a:srgbClr val="000066"/>
                </a:solidFill>
                <a:latin typeface="Calibri" panose="020F0502020204030204" pitchFamily="34" charset="0"/>
                <a:cs typeface="Calibri" panose="020F0502020204030204" pitchFamily="34" charset="0"/>
              </a:rPr>
              <a:t> boyasında TB basillerinin </a:t>
            </a:r>
            <a:r>
              <a:rPr lang="tr-TR" altLang="tr-TR" sz="2400" dirty="0" err="1">
                <a:solidFill>
                  <a:srgbClr val="000066"/>
                </a:solidFill>
                <a:latin typeface="Calibri" panose="020F0502020204030204" pitchFamily="34" charset="0"/>
                <a:cs typeface="Calibri" panose="020F0502020204030204" pitchFamily="34" charset="0"/>
              </a:rPr>
              <a:t>mikroskopik</a:t>
            </a:r>
            <a:r>
              <a:rPr lang="tr-TR" altLang="tr-TR" sz="2400" dirty="0">
                <a:solidFill>
                  <a:srgbClr val="000066"/>
                </a:solidFill>
                <a:latin typeface="Calibri" panose="020F0502020204030204" pitchFamily="34" charset="0"/>
                <a:cs typeface="Calibri" panose="020F0502020204030204" pitchFamily="34" charset="0"/>
              </a:rPr>
              <a:t> görünümü (kırmızı renkte)</a:t>
            </a:r>
          </a:p>
        </p:txBody>
      </p:sp>
      <p:sp>
        <p:nvSpPr>
          <p:cNvPr id="35844" name="Text Box 1030"/>
          <p:cNvSpPr txBox="1">
            <a:spLocks noChangeArrowheads="1"/>
          </p:cNvSpPr>
          <p:nvPr/>
        </p:nvSpPr>
        <p:spPr bwMode="auto">
          <a:xfrm>
            <a:off x="1083230" y="5445224"/>
            <a:ext cx="7162800" cy="1015663"/>
          </a:xfrm>
          <a:prstGeom prst="rect">
            <a:avLst/>
          </a:prstGeom>
          <a:solidFill>
            <a:srgbClr val="FFFFE5"/>
          </a:solidFill>
          <a:ln w="9525">
            <a:solidFill>
              <a:srgbClr val="A5002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400" dirty="0">
                <a:latin typeface="Calibri" panose="020F0502020204030204" pitchFamily="34" charset="0"/>
                <a:ea typeface="Arial Unicode MS" pitchFamily="34" charset="-128"/>
                <a:cs typeface="Calibri" panose="020F0502020204030204" pitchFamily="34" charset="0"/>
              </a:rPr>
              <a:t>Asit ve alkolle yıkandığında boyasını vermediği için </a:t>
            </a:r>
          </a:p>
          <a:p>
            <a:pPr algn="ctr">
              <a:spcBef>
                <a:spcPct val="50000"/>
              </a:spcBef>
              <a:buFontTx/>
              <a:buNone/>
            </a:pPr>
            <a:r>
              <a:rPr lang="tr-TR" altLang="tr-TR" sz="2400" dirty="0">
                <a:latin typeface="Calibri" panose="020F0502020204030204" pitchFamily="34" charset="0"/>
                <a:ea typeface="Arial Unicode MS" pitchFamily="34" charset="-128"/>
                <a:cs typeface="Calibri" panose="020F0502020204030204" pitchFamily="34" charset="0"/>
              </a:rPr>
              <a:t>aside </a:t>
            </a:r>
            <a:r>
              <a:rPr lang="tr-TR" altLang="tr-TR" sz="2400" dirty="0" err="1">
                <a:latin typeface="Calibri" panose="020F0502020204030204" pitchFamily="34" charset="0"/>
                <a:ea typeface="Arial Unicode MS" pitchFamily="34" charset="-128"/>
                <a:cs typeface="Calibri" panose="020F0502020204030204" pitchFamily="34" charset="0"/>
              </a:rPr>
              <a:t>rezistan</a:t>
            </a:r>
            <a:r>
              <a:rPr lang="tr-TR" altLang="tr-TR" sz="2400" dirty="0">
                <a:latin typeface="Calibri" panose="020F0502020204030204" pitchFamily="34" charset="0"/>
                <a:ea typeface="Arial Unicode MS" pitchFamily="34" charset="-128"/>
                <a:cs typeface="Calibri" panose="020F0502020204030204" pitchFamily="34" charset="0"/>
              </a:rPr>
              <a:t> basil (</a:t>
            </a:r>
            <a:r>
              <a:rPr lang="tr-TR" altLang="tr-TR" sz="2400" dirty="0">
                <a:solidFill>
                  <a:srgbClr val="A50021"/>
                </a:solidFill>
                <a:latin typeface="Calibri" panose="020F0502020204030204" pitchFamily="34" charset="0"/>
                <a:ea typeface="Arial Unicode MS" pitchFamily="34" charset="-128"/>
                <a:cs typeface="Calibri" panose="020F0502020204030204" pitchFamily="34" charset="0"/>
              </a:rPr>
              <a:t>ARB</a:t>
            </a:r>
            <a:r>
              <a:rPr lang="tr-TR" altLang="tr-TR" sz="2400" dirty="0">
                <a:latin typeface="Calibri" panose="020F0502020204030204" pitchFamily="34" charset="0"/>
                <a:ea typeface="Arial Unicode MS" pitchFamily="34" charset="-128"/>
                <a:cs typeface="Calibri" panose="020F0502020204030204" pitchFamily="34" charset="0"/>
              </a:rPr>
              <a:t>) denir.</a:t>
            </a:r>
          </a:p>
        </p:txBody>
      </p:sp>
      <p:pic>
        <p:nvPicPr>
          <p:cNvPr id="35845"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50" y="1261269"/>
            <a:ext cx="3366120" cy="24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1033"/>
          <p:cNvSpPr txBox="1">
            <a:spLocks noChangeArrowheads="1"/>
          </p:cNvSpPr>
          <p:nvPr/>
        </p:nvSpPr>
        <p:spPr bwMode="auto">
          <a:xfrm>
            <a:off x="4664630" y="4043494"/>
            <a:ext cx="3886200" cy="830997"/>
          </a:xfrm>
          <a:prstGeom prst="rect">
            <a:avLst/>
          </a:prstGeom>
          <a:solidFill>
            <a:srgbClr val="F3FFF3"/>
          </a:solidFill>
          <a:ln w="9525">
            <a:solidFill>
              <a:srgbClr val="00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400">
                <a:latin typeface="Calibri" panose="020F0502020204030204" pitchFamily="34" charset="0"/>
                <a:cs typeface="Calibri" panose="020F0502020204030204" pitchFamily="34" charset="0"/>
              </a:rPr>
              <a:t>Floresan mikroskopide parlak olarak görülen TB basilleri</a:t>
            </a:r>
          </a:p>
        </p:txBody>
      </p:sp>
      <p:pic>
        <p:nvPicPr>
          <p:cNvPr id="9" name="Picture 2" descr="C:\Users\aysegul.yildirim\Desktop\Bilim Kurulu 20 Haziran 2018\Tanı Ted. Rehberi 2018\REHBER FOTO\TB REHBER (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60" y="1284495"/>
            <a:ext cx="3366121" cy="2436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ChangeArrowheads="1"/>
          </p:cNvSpPr>
          <p:nvPr/>
        </p:nvSpPr>
        <p:spPr bwMode="auto">
          <a:xfrm>
            <a:off x="685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400" b="1" dirty="0">
                <a:solidFill>
                  <a:srgbClr val="CC3300"/>
                </a:solidFill>
                <a:latin typeface="Calibri" panose="020F0502020204030204" pitchFamily="34" charset="0"/>
                <a:cs typeface="Calibri" panose="020F0502020204030204" pitchFamily="34" charset="0"/>
              </a:rPr>
              <a:t>TANI - Kültür</a:t>
            </a:r>
            <a:endParaRPr lang="tr-TR" altLang="tr-TR" b="1" dirty="0">
              <a:solidFill>
                <a:srgbClr val="CC3300"/>
              </a:solidFill>
              <a:latin typeface="Calibri" panose="020F0502020204030204" pitchFamily="34" charset="0"/>
              <a:cs typeface="Calibri" panose="020F0502020204030204" pitchFamily="34" charset="0"/>
            </a:endParaRPr>
          </a:p>
        </p:txBody>
      </p:sp>
      <p:sp>
        <p:nvSpPr>
          <p:cNvPr id="36867" name="Text Box 1028"/>
          <p:cNvSpPr txBox="1">
            <a:spLocks noChangeArrowheads="1"/>
          </p:cNvSpPr>
          <p:nvPr/>
        </p:nvSpPr>
        <p:spPr bwMode="auto">
          <a:xfrm>
            <a:off x="3938588" y="1655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2400">
              <a:latin typeface="Calibri" panose="020F0502020204030204" pitchFamily="34" charset="0"/>
              <a:cs typeface="Calibri" panose="020F0502020204030204" pitchFamily="34" charset="0"/>
            </a:endParaRPr>
          </a:p>
        </p:txBody>
      </p:sp>
      <p:sp>
        <p:nvSpPr>
          <p:cNvPr id="36868" name="Text Box 1029"/>
          <p:cNvSpPr txBox="1">
            <a:spLocks noChangeArrowheads="1"/>
          </p:cNvSpPr>
          <p:nvPr/>
        </p:nvSpPr>
        <p:spPr bwMode="auto">
          <a:xfrm>
            <a:off x="2156274" y="1407319"/>
            <a:ext cx="4831451" cy="954107"/>
          </a:xfrm>
          <a:prstGeom prst="rect">
            <a:avLst/>
          </a:prstGeom>
          <a:solidFill>
            <a:srgbClr val="FFF3FF"/>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800" dirty="0">
                <a:latin typeface="Calibri" panose="020F0502020204030204" pitchFamily="34" charset="0"/>
                <a:cs typeface="Calibri" panose="020F0502020204030204" pitchFamily="34" charset="0"/>
              </a:rPr>
              <a:t>Kültürde tüberküloz basilinin</a:t>
            </a:r>
          </a:p>
          <a:p>
            <a:pPr algn="ctr">
              <a:spcBef>
                <a:spcPct val="0"/>
              </a:spcBef>
              <a:buFontTx/>
              <a:buNone/>
            </a:pPr>
            <a:r>
              <a:rPr lang="tr-TR" altLang="tr-TR" sz="2800" dirty="0">
                <a:latin typeface="Calibri" panose="020F0502020204030204" pitchFamily="34" charset="0"/>
                <a:cs typeface="Calibri" panose="020F0502020204030204" pitchFamily="34" charset="0"/>
              </a:rPr>
              <a:t>üretilmesi en kesin tanı yöntemi</a:t>
            </a:r>
          </a:p>
        </p:txBody>
      </p:sp>
      <p:sp>
        <p:nvSpPr>
          <p:cNvPr id="36869" name="Text Box 1030"/>
          <p:cNvSpPr txBox="1">
            <a:spLocks noChangeArrowheads="1"/>
          </p:cNvSpPr>
          <p:nvPr/>
        </p:nvSpPr>
        <p:spPr bwMode="auto">
          <a:xfrm>
            <a:off x="1692275" y="5661025"/>
            <a:ext cx="5759450" cy="584775"/>
          </a:xfrm>
          <a:prstGeom prst="rect">
            <a:avLst/>
          </a:prstGeom>
          <a:solidFill>
            <a:srgbClr val="FFFFD9"/>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1800" dirty="0">
                <a:latin typeface="Calibri" panose="020F0502020204030204" pitchFamily="34" charset="0"/>
                <a:cs typeface="Calibri" panose="020F0502020204030204" pitchFamily="34" charset="0"/>
              </a:rPr>
              <a:t>Kültürde üreyen </a:t>
            </a:r>
            <a:r>
              <a:rPr lang="tr-TR" altLang="tr-TR" sz="1800" i="1" dirty="0">
                <a:latin typeface="Calibri" panose="020F0502020204030204" pitchFamily="34" charset="0"/>
                <a:cs typeface="Calibri" panose="020F0502020204030204" pitchFamily="34" charset="0"/>
              </a:rPr>
              <a:t>M. </a:t>
            </a:r>
            <a:r>
              <a:rPr lang="tr-TR" altLang="tr-TR" sz="1800" i="1" dirty="0" err="1">
                <a:latin typeface="Calibri" panose="020F0502020204030204" pitchFamily="34" charset="0"/>
                <a:cs typeface="Calibri" panose="020F0502020204030204" pitchFamily="34" charset="0"/>
              </a:rPr>
              <a:t>tuberculosis</a:t>
            </a:r>
            <a:r>
              <a:rPr lang="tr-TR" altLang="tr-TR" sz="1800" i="1" dirty="0">
                <a:latin typeface="Calibri" panose="020F0502020204030204" pitchFamily="34" charset="0"/>
                <a:cs typeface="Calibri" panose="020F0502020204030204" pitchFamily="34" charset="0"/>
              </a:rPr>
              <a:t> </a:t>
            </a:r>
            <a:r>
              <a:rPr lang="tr-TR" altLang="tr-TR" sz="1800" dirty="0">
                <a:latin typeface="Calibri" panose="020F0502020204030204" pitchFamily="34" charset="0"/>
                <a:cs typeface="Calibri" panose="020F0502020204030204" pitchFamily="34" charset="0"/>
              </a:rPr>
              <a:t>kolonileri </a:t>
            </a:r>
          </a:p>
          <a:p>
            <a:pPr algn="ctr" eaLnBrk="1" hangingPunct="1">
              <a:spcBef>
                <a:spcPct val="0"/>
              </a:spcBef>
              <a:buFontTx/>
              <a:buNone/>
            </a:pPr>
            <a:r>
              <a:rPr lang="tr-TR" altLang="tr-TR" sz="1400" i="1" dirty="0">
                <a:latin typeface="Calibri" panose="020F0502020204030204" pitchFamily="34" charset="0"/>
                <a:cs typeface="Calibri" panose="020F0502020204030204" pitchFamily="34" charset="0"/>
              </a:rPr>
              <a:t>Fotoğraf: Dr. Erhan KABASAKAL          </a:t>
            </a:r>
          </a:p>
        </p:txBody>
      </p:sp>
      <p:pic>
        <p:nvPicPr>
          <p:cNvPr id="7" name="Picture 2" descr="C:\Users\aysegul.yildirim\Desktop\Bilim Kurulu 20 Haziran 2018\Tanı Ted. Rehberi 2018\REHBER FOTO\IMG_20180727_154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377" y="2510879"/>
            <a:ext cx="4071856" cy="2892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111al"/>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b="4593"/>
          <a:stretch>
            <a:fillRect/>
          </a:stretch>
        </p:blipFill>
        <p:spPr>
          <a:xfrm>
            <a:off x="4620251" y="1497121"/>
            <a:ext cx="3957637" cy="4375150"/>
          </a:xfrm>
        </p:spPr>
      </p:pic>
      <p:sp>
        <p:nvSpPr>
          <p:cNvPr id="37891" name="Text Box 4"/>
          <p:cNvSpPr txBox="1">
            <a:spLocks noChangeArrowheads="1"/>
          </p:cNvSpPr>
          <p:nvPr/>
        </p:nvSpPr>
        <p:spPr bwMode="auto">
          <a:xfrm>
            <a:off x="4572000" y="6211888"/>
            <a:ext cx="24144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2000" dirty="0">
                <a:latin typeface="Calibri" panose="020F0502020204030204" pitchFamily="34" charset="0"/>
                <a:ea typeface="Arial Unicode MS" pitchFamily="34" charset="-128"/>
                <a:cs typeface="Calibri" panose="020F0502020204030204" pitchFamily="34" charset="0"/>
              </a:rPr>
              <a:t>Sağ üst alanda </a:t>
            </a:r>
            <a:r>
              <a:rPr lang="tr-TR" altLang="tr-TR" sz="2000" dirty="0" err="1">
                <a:latin typeface="Calibri" panose="020F0502020204030204" pitchFamily="34" charset="0"/>
                <a:ea typeface="Arial Unicode MS" pitchFamily="34" charset="-128"/>
                <a:cs typeface="Calibri" panose="020F0502020204030204" pitchFamily="34" charset="0"/>
              </a:rPr>
              <a:t>kavite</a:t>
            </a:r>
            <a:endParaRPr lang="tr-TR" altLang="tr-TR" sz="2000" dirty="0">
              <a:latin typeface="Calibri" panose="020F0502020204030204" pitchFamily="34" charset="0"/>
              <a:ea typeface="Arial Unicode MS" pitchFamily="34" charset="-128"/>
              <a:cs typeface="Calibri" panose="020F0502020204030204" pitchFamily="34" charset="0"/>
            </a:endParaRPr>
          </a:p>
        </p:txBody>
      </p:sp>
      <p:sp>
        <p:nvSpPr>
          <p:cNvPr id="37892" name="Text Box 5"/>
          <p:cNvSpPr txBox="1">
            <a:spLocks noChangeArrowheads="1"/>
          </p:cNvSpPr>
          <p:nvPr/>
        </p:nvSpPr>
        <p:spPr bwMode="auto">
          <a:xfrm>
            <a:off x="6804025" y="2060575"/>
            <a:ext cx="1871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2000" dirty="0">
                <a:solidFill>
                  <a:schemeClr val="bg1"/>
                </a:solidFill>
                <a:latin typeface="Calibri" panose="020F0502020204030204" pitchFamily="34" charset="0"/>
                <a:ea typeface="Arial Unicode MS" pitchFamily="34" charset="-128"/>
                <a:cs typeface="Calibri" panose="020F0502020204030204" pitchFamily="34" charset="0"/>
              </a:rPr>
              <a:t>Sol akciğerde </a:t>
            </a:r>
            <a:r>
              <a:rPr lang="tr-TR" altLang="tr-TR" sz="2000" dirty="0" err="1">
                <a:solidFill>
                  <a:schemeClr val="bg1"/>
                </a:solidFill>
                <a:latin typeface="Calibri" panose="020F0502020204030204" pitchFamily="34" charset="0"/>
                <a:ea typeface="Arial Unicode MS" pitchFamily="34" charset="-128"/>
                <a:cs typeface="Calibri" panose="020F0502020204030204" pitchFamily="34" charset="0"/>
              </a:rPr>
              <a:t>infiltrasyon</a:t>
            </a:r>
            <a:endParaRPr lang="tr-TR" altLang="tr-TR" sz="2000" dirty="0">
              <a:solidFill>
                <a:schemeClr val="bg1"/>
              </a:solidFill>
              <a:latin typeface="Calibri" panose="020F0502020204030204" pitchFamily="34" charset="0"/>
              <a:ea typeface="Arial Unicode MS" pitchFamily="34" charset="-128"/>
              <a:cs typeface="Calibri" panose="020F0502020204030204" pitchFamily="34" charset="0"/>
            </a:endParaRPr>
          </a:p>
        </p:txBody>
      </p:sp>
      <p:sp>
        <p:nvSpPr>
          <p:cNvPr id="37893" name="Line 6"/>
          <p:cNvSpPr>
            <a:spLocks noChangeShapeType="1"/>
          </p:cNvSpPr>
          <p:nvPr/>
        </p:nvSpPr>
        <p:spPr bwMode="auto">
          <a:xfrm flipH="1">
            <a:off x="7667621" y="2781300"/>
            <a:ext cx="3" cy="100774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7894" name="Line 7"/>
          <p:cNvSpPr>
            <a:spLocks noChangeShapeType="1"/>
          </p:cNvSpPr>
          <p:nvPr/>
        </p:nvSpPr>
        <p:spPr bwMode="auto">
          <a:xfrm flipV="1">
            <a:off x="5508625" y="3573463"/>
            <a:ext cx="0" cy="2667000"/>
          </a:xfrm>
          <a:prstGeom prst="line">
            <a:avLst/>
          </a:prstGeom>
          <a:noFill/>
          <a:ln w="38100">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7895" name="Rectangle 12"/>
          <p:cNvSpPr>
            <a:spLocks noChangeArrowheads="1"/>
          </p:cNvSpPr>
          <p:nvPr/>
        </p:nvSpPr>
        <p:spPr bwMode="auto">
          <a:xfrm>
            <a:off x="567532" y="1497121"/>
            <a:ext cx="3733800" cy="3257174"/>
          </a:xfrm>
          <a:prstGeom prst="rect">
            <a:avLst/>
          </a:prstGeom>
          <a:solidFill>
            <a:srgbClr val="FFFFE5"/>
          </a:solidFill>
          <a:ln w="9525">
            <a:solidFill>
              <a:srgbClr val="A50021"/>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 typeface="Arial" panose="020B0604020202020204" pitchFamily="34" charset="0"/>
              <a:buChar char="•"/>
            </a:pPr>
            <a:r>
              <a:rPr lang="tr-TR" altLang="tr-TR" sz="2800" dirty="0">
                <a:latin typeface="Calibri" panose="020F0502020204030204" pitchFamily="34" charset="0"/>
                <a:ea typeface="Arial Unicode MS" pitchFamily="34" charset="-128"/>
                <a:cs typeface="Calibri" panose="020F0502020204030204" pitchFamily="34" charset="0"/>
              </a:rPr>
              <a:t>PA akciğer filmlerinin aktif TB tanısında duyarlılığı %70-80’dir.</a:t>
            </a:r>
          </a:p>
          <a:p>
            <a:pPr>
              <a:lnSpc>
                <a:spcPct val="150000"/>
              </a:lnSpc>
              <a:spcBef>
                <a:spcPct val="0"/>
              </a:spcBef>
              <a:buFont typeface="Arial" panose="020B0604020202020204" pitchFamily="34" charset="0"/>
              <a:buChar char="•"/>
            </a:pPr>
            <a:r>
              <a:rPr lang="tr-TR" altLang="tr-TR" sz="2800" dirty="0">
                <a:latin typeface="Calibri" panose="020F0502020204030204" pitchFamily="34" charset="0"/>
                <a:ea typeface="Arial Unicode MS" pitchFamily="34" charset="-128"/>
                <a:cs typeface="Calibri" panose="020F0502020204030204" pitchFamily="34" charset="0"/>
              </a:rPr>
              <a:t>Yalnız radyoloji ile TB tanısı konulamaz.</a:t>
            </a:r>
          </a:p>
        </p:txBody>
      </p:sp>
      <p:sp>
        <p:nvSpPr>
          <p:cNvPr id="37896" name="Dikdörtgen 1"/>
          <p:cNvSpPr>
            <a:spLocks noChangeArrowheads="1"/>
          </p:cNvSpPr>
          <p:nvPr/>
        </p:nvSpPr>
        <p:spPr bwMode="auto">
          <a:xfrm>
            <a:off x="755650" y="355600"/>
            <a:ext cx="7704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TANI -  Radyoloji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143000" y="404813"/>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TANI - Tüberkülin Deri Testi (PPD)</a:t>
            </a:r>
          </a:p>
        </p:txBody>
      </p:sp>
      <p:sp>
        <p:nvSpPr>
          <p:cNvPr id="38915" name="Text Box 3"/>
          <p:cNvSpPr txBox="1">
            <a:spLocks noChangeArrowheads="1"/>
          </p:cNvSpPr>
          <p:nvPr/>
        </p:nvSpPr>
        <p:spPr bwMode="auto">
          <a:xfrm>
            <a:off x="451886" y="5193852"/>
            <a:ext cx="8280400"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tr-TR" altLang="tr-TR" sz="2200" dirty="0">
                <a:solidFill>
                  <a:srgbClr val="000066"/>
                </a:solidFill>
                <a:latin typeface="Calibri" panose="020F0502020204030204" pitchFamily="34" charset="0"/>
                <a:cs typeface="Calibri" panose="020F0502020204030204" pitchFamily="34" charset="0"/>
              </a:rPr>
              <a:t>PPD testinin pozitif olması kişinin mikrobu aldığını (</a:t>
            </a:r>
            <a:r>
              <a:rPr lang="tr-TR" altLang="tr-TR" sz="2200" dirty="0" err="1">
                <a:solidFill>
                  <a:srgbClr val="000066"/>
                </a:solidFill>
                <a:latin typeface="Calibri" panose="020F0502020204030204" pitchFamily="34" charset="0"/>
                <a:cs typeface="Calibri" panose="020F0502020204030204" pitchFamily="34" charset="0"/>
              </a:rPr>
              <a:t>enfekte</a:t>
            </a:r>
            <a:r>
              <a:rPr lang="tr-TR" altLang="tr-TR" sz="2200" dirty="0">
                <a:solidFill>
                  <a:srgbClr val="000066"/>
                </a:solidFill>
                <a:latin typeface="Calibri" panose="020F0502020204030204" pitchFamily="34" charset="0"/>
                <a:cs typeface="Calibri" panose="020F0502020204030204" pitchFamily="34" charset="0"/>
              </a:rPr>
              <a:t> olduğunu) gösterir, kesin hastalığı göstermez.</a:t>
            </a:r>
          </a:p>
        </p:txBody>
      </p:sp>
      <p:sp>
        <p:nvSpPr>
          <p:cNvPr id="38916" name="Line 6"/>
          <p:cNvSpPr>
            <a:spLocks noChangeShapeType="1"/>
          </p:cNvSpPr>
          <p:nvPr/>
        </p:nvSpPr>
        <p:spPr bwMode="auto">
          <a:xfrm>
            <a:off x="6629400" y="27432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8917" name="Line 7"/>
          <p:cNvSpPr>
            <a:spLocks noChangeShapeType="1"/>
          </p:cNvSpPr>
          <p:nvPr/>
        </p:nvSpPr>
        <p:spPr bwMode="auto">
          <a:xfrm>
            <a:off x="7315200" y="27432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latin typeface="Calibri" panose="020F0502020204030204" pitchFamily="34" charset="0"/>
              <a:cs typeface="Calibri" panose="020F0502020204030204" pitchFamily="34" charset="0"/>
            </a:endParaRPr>
          </a:p>
        </p:txBody>
      </p:sp>
      <p:sp>
        <p:nvSpPr>
          <p:cNvPr id="38918" name="Text Box 9"/>
          <p:cNvSpPr txBox="1">
            <a:spLocks noChangeArrowheads="1"/>
          </p:cNvSpPr>
          <p:nvPr/>
        </p:nvSpPr>
        <p:spPr bwMode="auto">
          <a:xfrm>
            <a:off x="4907999" y="6361271"/>
            <a:ext cx="3824287" cy="276999"/>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i="1" dirty="0">
                <a:latin typeface="Calibri" panose="020F0502020204030204" pitchFamily="34" charset="0"/>
                <a:cs typeface="Calibri" panose="020F0502020204030204" pitchFamily="34" charset="0"/>
              </a:rPr>
              <a:t>Kaynak: </a:t>
            </a:r>
            <a:r>
              <a:rPr lang="en-US" altLang="tr-TR" sz="1200" i="1" dirty="0">
                <a:latin typeface="Calibri" panose="020F0502020204030204" pitchFamily="34" charset="0"/>
                <a:cs typeface="Calibri" panose="020F0502020204030204" pitchFamily="34" charset="0"/>
              </a:rPr>
              <a:t>Self-Study Modules on Tuberculosis, CDC, 2010</a:t>
            </a:r>
            <a:endParaRPr lang="tr-TR" altLang="tr-TR" sz="1200" i="1" dirty="0">
              <a:latin typeface="Calibri" panose="020F0502020204030204" pitchFamily="34" charset="0"/>
              <a:cs typeface="Calibri" panose="020F0502020204030204" pitchFamily="34" charset="0"/>
            </a:endParaRPr>
          </a:p>
        </p:txBody>
      </p:sp>
      <p:pic>
        <p:nvPicPr>
          <p:cNvPr id="389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1438"/>
            <a:ext cx="367285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26304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Metin kutusu 1"/>
          <p:cNvSpPr txBox="1">
            <a:spLocks noChangeArrowheads="1"/>
          </p:cNvSpPr>
          <p:nvPr/>
        </p:nvSpPr>
        <p:spPr bwMode="auto">
          <a:xfrm>
            <a:off x="1454705" y="4221163"/>
            <a:ext cx="3241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800" dirty="0">
                <a:solidFill>
                  <a:srgbClr val="000000"/>
                </a:solidFill>
                <a:latin typeface="Calibri" panose="020F0502020204030204" pitchFamily="34" charset="0"/>
                <a:cs typeface="Calibri" panose="020F0502020204030204" pitchFamily="34" charset="0"/>
              </a:rPr>
              <a:t>Cilt içine enjeksiyon yapılır.</a:t>
            </a:r>
            <a:endParaRPr lang="tr-TR" altLang="tr-TR" sz="1800" dirty="0">
              <a:latin typeface="Calibri" panose="020F0502020204030204" pitchFamily="34" charset="0"/>
              <a:cs typeface="Calibri" panose="020F0502020204030204" pitchFamily="34" charset="0"/>
            </a:endParaRPr>
          </a:p>
        </p:txBody>
      </p:sp>
      <p:sp>
        <p:nvSpPr>
          <p:cNvPr id="38922" name="Metin kutusu 2"/>
          <p:cNvSpPr txBox="1">
            <a:spLocks noChangeArrowheads="1"/>
          </p:cNvSpPr>
          <p:nvPr/>
        </p:nvSpPr>
        <p:spPr bwMode="auto">
          <a:xfrm>
            <a:off x="5093493" y="4241387"/>
            <a:ext cx="324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1800" dirty="0">
                <a:solidFill>
                  <a:srgbClr val="000000"/>
                </a:solidFill>
                <a:latin typeface="Calibri" panose="020F0502020204030204" pitchFamily="34" charset="0"/>
                <a:cs typeface="Calibri" panose="020F0502020204030204" pitchFamily="34" charset="0"/>
              </a:rPr>
              <a:t>48-72 saat sonra  oluşan kabarıklık ölçülür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94D4767-5811-43EF-8433-4A766C3424C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Tüberkülin Deri Testinin Değerlendirilmesi</a:t>
            </a:r>
          </a:p>
        </p:txBody>
      </p:sp>
      <p:graphicFrame>
        <p:nvGraphicFramePr>
          <p:cNvPr id="4" name="Group 42">
            <a:extLst>
              <a:ext uri="{FF2B5EF4-FFF2-40B4-BE49-F238E27FC236}">
                <a16:creationId xmlns:a16="http://schemas.microsoft.com/office/drawing/2014/main" id="{E2860564-72C0-4683-84DC-C8476F68F638}"/>
              </a:ext>
            </a:extLst>
          </p:cNvPr>
          <p:cNvGraphicFramePr>
            <a:graphicFrameLocks noGrp="1"/>
          </p:cNvGraphicFramePr>
          <p:nvPr>
            <p:extLst>
              <p:ext uri="{D42A27DB-BD31-4B8C-83A1-F6EECF244321}">
                <p14:modId xmlns:p14="http://schemas.microsoft.com/office/powerpoint/2010/main" val="2603409026"/>
              </p:ext>
            </p:extLst>
          </p:nvPr>
        </p:nvGraphicFramePr>
        <p:xfrm>
          <a:off x="971401" y="1424526"/>
          <a:ext cx="7201197" cy="4175868"/>
        </p:xfrm>
        <a:graphic>
          <a:graphicData uri="http://schemas.openxmlformats.org/drawingml/2006/table">
            <a:tbl>
              <a:tblPr/>
              <a:tblGrid>
                <a:gridCol w="2160637">
                  <a:extLst>
                    <a:ext uri="{9D8B030D-6E8A-4147-A177-3AD203B41FA5}">
                      <a16:colId xmlns:a16="http://schemas.microsoft.com/office/drawing/2014/main" val="20000"/>
                    </a:ext>
                  </a:extLst>
                </a:gridCol>
                <a:gridCol w="5040560">
                  <a:extLst>
                    <a:ext uri="{9D8B030D-6E8A-4147-A177-3AD203B41FA5}">
                      <a16:colId xmlns:a16="http://schemas.microsoft.com/office/drawing/2014/main" val="3665367154"/>
                    </a:ext>
                  </a:extLst>
                </a:gridCol>
              </a:tblGrid>
              <a:tr h="350331">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BCG’lilerde</a:t>
                      </a:r>
                      <a:endPar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hMerge="1">
                  <a:txBody>
                    <a:bodyPr/>
                    <a:lstStyle/>
                    <a:p>
                      <a:endParaRPr lang="tr-TR"/>
                    </a:p>
                  </a:txBody>
                  <a:tcPr/>
                </a:tc>
                <a:extLst>
                  <a:ext uri="{0D108BD9-81ED-4DB2-BD59-A6C34878D82A}">
                    <a16:rowId xmlns:a16="http://schemas.microsoft.com/office/drawing/2014/main" val="10000"/>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0-5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Negatif kabul edilir </a:t>
                      </a:r>
                      <a:endPar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1980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6-14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Negatif kabul edilir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(BCG’ye ya da </a:t>
                      </a:r>
                      <a:r>
                        <a:rPr kumimoji="0" lang="tr-TR" sz="2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TDM’lere</a:t>
                      </a: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bağlı olabilir)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15 mm ve üzeri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Pozitif kabul edilir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0331">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BCG’sizlerde</a:t>
                      </a:r>
                      <a:endParaRPr kumimoji="0" lang="tr-TR"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hMerge="1">
                  <a:txBody>
                    <a:bodyPr/>
                    <a:lstStyle/>
                    <a:p>
                      <a:endParaRPr lang="tr-TR"/>
                    </a:p>
                  </a:txBody>
                  <a:tcPr/>
                </a:tc>
                <a:extLst>
                  <a:ext uri="{0D108BD9-81ED-4DB2-BD59-A6C34878D82A}">
                    <a16:rowId xmlns:a16="http://schemas.microsoft.com/office/drawing/2014/main" val="10005"/>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0-5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Negatif kabul edilir</a:t>
                      </a:r>
                      <a:endPar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6-9 mm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Negatif kabul edilir (</a:t>
                      </a:r>
                      <a:r>
                        <a:rPr kumimoji="0" lang="tr-TR" sz="2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TDM’lere</a:t>
                      </a: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bağlı olabilir)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503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10 mm ve üzeri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Pozitif kabul edilir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619808">
                <a:tc gridSpan="2">
                  <a:txBody>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tr-TR" sz="20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Bağışıklığı baskılanmış kişilerde 5 mm ve üzeri pozitif kabul edilir.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9"/>
                    </a:solidFill>
                  </a:tcPr>
                </a:tc>
                <a:tc hMerge="1">
                  <a:txBody>
                    <a:bodyPr/>
                    <a:lstStyle/>
                    <a:p>
                      <a:endParaRPr lang="tr-TR"/>
                    </a:p>
                  </a:txBody>
                  <a:tcPr/>
                </a:tc>
                <a:extLst>
                  <a:ext uri="{0D108BD9-81ED-4DB2-BD59-A6C34878D82A}">
                    <a16:rowId xmlns:a16="http://schemas.microsoft.com/office/drawing/2014/main" val="10010"/>
                  </a:ext>
                </a:extLst>
              </a:tr>
            </a:tbl>
          </a:graphicData>
        </a:graphic>
      </p:graphicFrame>
      <p:sp>
        <p:nvSpPr>
          <p:cNvPr id="5" name="Rectangle 138">
            <a:extLst>
              <a:ext uri="{FF2B5EF4-FFF2-40B4-BE49-F238E27FC236}">
                <a16:creationId xmlns:a16="http://schemas.microsoft.com/office/drawing/2014/main" id="{B9652F6E-9D05-4ED1-A97A-287451C4974A}"/>
              </a:ext>
            </a:extLst>
          </p:cNvPr>
          <p:cNvSpPr>
            <a:spLocks noChangeArrowheads="1"/>
          </p:cNvSpPr>
          <p:nvPr/>
        </p:nvSpPr>
        <p:spPr bwMode="auto">
          <a:xfrm>
            <a:off x="1061998" y="5805264"/>
            <a:ext cx="3798034" cy="360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1800" i="1" dirty="0">
                <a:latin typeface="Calibri" panose="020F0502020204030204" pitchFamily="34" charset="0"/>
                <a:cs typeface="Calibri" panose="020F0502020204030204" pitchFamily="34" charset="0"/>
              </a:rPr>
              <a:t>*TDM: Tüberküloz dışı </a:t>
            </a:r>
            <a:r>
              <a:rPr lang="tr-TR" altLang="tr-TR" sz="1800" i="1" dirty="0" err="1">
                <a:latin typeface="Calibri" panose="020F0502020204030204" pitchFamily="34" charset="0"/>
                <a:cs typeface="Calibri" panose="020F0502020204030204" pitchFamily="34" charset="0"/>
              </a:rPr>
              <a:t>mikobakteri</a:t>
            </a:r>
            <a:endParaRPr lang="tr-TR" altLang="tr-TR"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162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87624" y="556891"/>
            <a:ext cx="6500812" cy="58477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b="1" dirty="0">
                <a:solidFill>
                  <a:srgbClr val="CC3300"/>
                </a:solidFill>
                <a:latin typeface="Calibri" panose="020F0502020204030204" pitchFamily="34" charset="0"/>
                <a:cs typeface="Calibri" panose="020F0502020204030204" pitchFamily="34" charset="0"/>
              </a:rPr>
              <a:t>Hastalığın Tuttuğu Organlar</a:t>
            </a:r>
          </a:p>
        </p:txBody>
      </p:sp>
      <p:sp>
        <p:nvSpPr>
          <p:cNvPr id="40963" name="Text Box 3"/>
          <p:cNvSpPr txBox="1">
            <a:spLocks noChangeArrowheads="1"/>
          </p:cNvSpPr>
          <p:nvPr/>
        </p:nvSpPr>
        <p:spPr bwMode="auto">
          <a:xfrm>
            <a:off x="533400" y="1341438"/>
            <a:ext cx="8077200" cy="1951037"/>
          </a:xfrm>
          <a:prstGeom prst="rect">
            <a:avLst/>
          </a:prstGeom>
          <a:solidFill>
            <a:schemeClr val="bg1"/>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Clr>
                <a:srgbClr val="CC3300"/>
              </a:buClr>
              <a:buNone/>
            </a:pPr>
            <a:r>
              <a:rPr lang="tr-TR" altLang="tr-TR" sz="2200" u="sng" dirty="0">
                <a:solidFill>
                  <a:srgbClr val="CC3300"/>
                </a:solidFill>
                <a:latin typeface="Calibri" panose="020F0502020204030204" pitchFamily="34" charset="0"/>
                <a:cs typeface="Calibri" panose="020F0502020204030204" pitchFamily="34" charset="0"/>
              </a:rPr>
              <a:t>Akciğer tüberkülozu:</a:t>
            </a:r>
            <a:r>
              <a:rPr lang="tr-TR" altLang="tr-TR" sz="2200" dirty="0">
                <a:latin typeface="Calibri" panose="020F0502020204030204" pitchFamily="34" charset="0"/>
                <a:cs typeface="Calibri" panose="020F0502020204030204" pitchFamily="34" charset="0"/>
              </a:rPr>
              <a:t> Akciğer </a:t>
            </a:r>
            <a:r>
              <a:rPr lang="tr-TR" altLang="tr-TR" sz="2200" dirty="0" err="1">
                <a:latin typeface="Calibri" panose="020F0502020204030204" pitchFamily="34" charset="0"/>
                <a:cs typeface="Calibri" panose="020F0502020204030204" pitchFamily="34" charset="0"/>
              </a:rPr>
              <a:t>parankimini</a:t>
            </a:r>
            <a:r>
              <a:rPr lang="tr-TR" altLang="tr-TR" sz="2200" dirty="0">
                <a:latin typeface="Calibri" panose="020F0502020204030204" pitchFamily="34" charset="0"/>
                <a:cs typeface="Calibri" panose="020F0502020204030204" pitchFamily="34" charset="0"/>
              </a:rPr>
              <a:t> veya </a:t>
            </a:r>
            <a:r>
              <a:rPr lang="tr-TR" altLang="tr-TR" sz="2200" dirty="0" err="1">
                <a:latin typeface="Calibri" panose="020F0502020204030204" pitchFamily="34" charset="0"/>
                <a:cs typeface="Calibri" panose="020F0502020204030204" pitchFamily="34" charset="0"/>
              </a:rPr>
              <a:t>trakeobronşial</a:t>
            </a:r>
            <a:r>
              <a:rPr lang="tr-TR" altLang="tr-TR" sz="2200" dirty="0">
                <a:latin typeface="Calibri" panose="020F0502020204030204" pitchFamily="34" charset="0"/>
                <a:cs typeface="Calibri" panose="020F0502020204030204" pitchFamily="34" charset="0"/>
              </a:rPr>
              <a:t> ağacı tutan tüberküloz hastalığı.</a:t>
            </a:r>
          </a:p>
          <a:p>
            <a:pPr>
              <a:buClr>
                <a:srgbClr val="CC3300"/>
              </a:buClr>
              <a:buFont typeface="Wingdings" panose="05000000000000000000" pitchFamily="2" charset="2"/>
              <a:buChar char="§"/>
            </a:pPr>
            <a:r>
              <a:rPr lang="tr-TR" altLang="tr-TR" sz="2200" dirty="0">
                <a:latin typeface="Calibri" panose="020F0502020204030204" pitchFamily="34" charset="0"/>
                <a:cs typeface="Calibri" panose="020F0502020204030204" pitchFamily="34" charset="0"/>
              </a:rPr>
              <a:t>Verem hastalığı %60-70 oranında </a:t>
            </a:r>
            <a:r>
              <a:rPr lang="tr-TR" altLang="tr-TR" sz="2200" dirty="0" err="1">
                <a:latin typeface="Calibri" panose="020F0502020204030204" pitchFamily="34" charset="0"/>
                <a:cs typeface="Calibri" panose="020F0502020204030204" pitchFamily="34" charset="0"/>
              </a:rPr>
              <a:t>AC’leri</a:t>
            </a:r>
            <a:r>
              <a:rPr lang="tr-TR" altLang="tr-TR" sz="2200" dirty="0">
                <a:latin typeface="Calibri" panose="020F0502020204030204" pitchFamily="34" charset="0"/>
                <a:cs typeface="Calibri" panose="020F0502020204030204" pitchFamily="34" charset="0"/>
              </a:rPr>
              <a:t> tutar.</a:t>
            </a:r>
          </a:p>
          <a:p>
            <a:pPr>
              <a:buClr>
                <a:srgbClr val="CC3300"/>
              </a:buClr>
              <a:buFont typeface="Wingdings" panose="05000000000000000000" pitchFamily="2" charset="2"/>
              <a:buChar char="§"/>
            </a:pPr>
            <a:r>
              <a:rPr lang="tr-TR" altLang="tr-TR" sz="2200" dirty="0" err="1">
                <a:latin typeface="Calibri" panose="020F0502020204030204" pitchFamily="34" charset="0"/>
                <a:cs typeface="Calibri" panose="020F0502020204030204" pitchFamily="34" charset="0"/>
              </a:rPr>
              <a:t>Parankimde</a:t>
            </a:r>
            <a:r>
              <a:rPr lang="tr-TR" altLang="tr-TR" sz="2200" dirty="0">
                <a:latin typeface="Calibri" panose="020F0502020204030204" pitchFamily="34" charset="0"/>
                <a:cs typeface="Calibri" panose="020F0502020204030204" pitchFamily="34" charset="0"/>
              </a:rPr>
              <a:t> tutulum olmadan plevra </a:t>
            </a:r>
            <a:r>
              <a:rPr lang="tr-TR" altLang="tr-TR" sz="2200" dirty="0" err="1">
                <a:latin typeface="Calibri" panose="020F0502020204030204" pitchFamily="34" charset="0"/>
                <a:cs typeface="Calibri" panose="020F0502020204030204" pitchFamily="34" charset="0"/>
              </a:rPr>
              <a:t>efüzyonu</a:t>
            </a:r>
            <a:r>
              <a:rPr lang="tr-TR" altLang="tr-TR" sz="2200" dirty="0">
                <a:latin typeface="Calibri" panose="020F0502020204030204" pitchFamily="34" charset="0"/>
                <a:cs typeface="Calibri" panose="020F0502020204030204" pitchFamily="34" charset="0"/>
              </a:rPr>
              <a:t> veya </a:t>
            </a:r>
            <a:r>
              <a:rPr lang="tr-TR" altLang="tr-TR" sz="2200" dirty="0" err="1">
                <a:latin typeface="Calibri" panose="020F0502020204030204" pitchFamily="34" charset="0"/>
                <a:cs typeface="Calibri" panose="020F0502020204030204" pitchFamily="34" charset="0"/>
              </a:rPr>
              <a:t>mediastende</a:t>
            </a:r>
            <a:r>
              <a:rPr lang="tr-TR" altLang="tr-TR" sz="2200" dirty="0">
                <a:latin typeface="Calibri" panose="020F0502020204030204" pitchFamily="34" charset="0"/>
                <a:cs typeface="Calibri" panose="020F0502020204030204" pitchFamily="34" charset="0"/>
              </a:rPr>
              <a:t> lenf bezi büyümesi akciğer dışı kabul edilir.</a:t>
            </a:r>
          </a:p>
        </p:txBody>
      </p:sp>
      <p:sp>
        <p:nvSpPr>
          <p:cNvPr id="40964" name="Text Box 4"/>
          <p:cNvSpPr txBox="1">
            <a:spLocks noChangeArrowheads="1"/>
          </p:cNvSpPr>
          <p:nvPr/>
        </p:nvSpPr>
        <p:spPr bwMode="auto">
          <a:xfrm>
            <a:off x="533400" y="3429000"/>
            <a:ext cx="8077200" cy="2259013"/>
          </a:xfrm>
          <a:prstGeom prst="rect">
            <a:avLst/>
          </a:prstGeom>
          <a:solidFill>
            <a:schemeClr val="bg1"/>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tr-TR" altLang="tr-TR" sz="2200" u="sng" dirty="0">
                <a:solidFill>
                  <a:srgbClr val="CC3300"/>
                </a:solidFill>
                <a:latin typeface="Calibri" panose="020F0502020204030204" pitchFamily="34" charset="0"/>
                <a:cs typeface="Calibri" panose="020F0502020204030204" pitchFamily="34" charset="0"/>
              </a:rPr>
              <a:t>Akciğer dışı tüberküloz:</a:t>
            </a:r>
            <a:r>
              <a:rPr lang="tr-TR" altLang="tr-TR" sz="2200" dirty="0">
                <a:latin typeface="Calibri" panose="020F0502020204030204" pitchFamily="34" charset="0"/>
                <a:cs typeface="Calibri" panose="020F0502020204030204" pitchFamily="34" charset="0"/>
              </a:rPr>
              <a:t> Akciğer </a:t>
            </a:r>
            <a:r>
              <a:rPr lang="tr-TR" altLang="tr-TR" sz="2200" dirty="0" err="1">
                <a:latin typeface="Calibri" panose="020F0502020204030204" pitchFamily="34" charset="0"/>
                <a:cs typeface="Calibri" panose="020F0502020204030204" pitchFamily="34" charset="0"/>
              </a:rPr>
              <a:t>parankimi</a:t>
            </a:r>
            <a:r>
              <a:rPr lang="tr-TR" altLang="tr-TR" sz="2200" dirty="0">
                <a:latin typeface="Calibri" panose="020F0502020204030204" pitchFamily="34" charset="0"/>
                <a:cs typeface="Calibri" panose="020F0502020204030204" pitchFamily="34" charset="0"/>
              </a:rPr>
              <a:t> dışındaki organlardan alınan örneklerde ARB gösterilen veya tüberkülozla uyumlu histolojik ve klinik bulgusu olan hastalar. </a:t>
            </a:r>
          </a:p>
          <a:p>
            <a:pPr>
              <a:buClr>
                <a:srgbClr val="CC3300"/>
              </a:buClr>
              <a:buFont typeface="Wingdings" panose="05000000000000000000" pitchFamily="2" charset="2"/>
              <a:buChar char="§"/>
            </a:pPr>
            <a:r>
              <a:rPr lang="tr-TR" altLang="tr-TR" sz="2200" dirty="0">
                <a:latin typeface="Calibri" panose="020F0502020204030204" pitchFamily="34" charset="0"/>
                <a:cs typeface="Calibri" panose="020F0502020204030204" pitchFamily="34" charset="0"/>
              </a:rPr>
              <a:t>En sık akciğer zarları, lenf bezleri, kemikler, böbrekler, beyin zarları tutulur. </a:t>
            </a:r>
          </a:p>
          <a:p>
            <a:pPr>
              <a:buClr>
                <a:srgbClr val="CC3300"/>
              </a:buClr>
              <a:buFont typeface="Wingdings" panose="05000000000000000000" pitchFamily="2" charset="2"/>
              <a:buChar char="§"/>
            </a:pPr>
            <a:r>
              <a:rPr lang="tr-TR" altLang="tr-TR" sz="2200" dirty="0">
                <a:latin typeface="Calibri" panose="020F0502020204030204" pitchFamily="34" charset="0"/>
                <a:cs typeface="Calibri" panose="020F0502020204030204" pitchFamily="34" charset="0"/>
              </a:rPr>
              <a:t>Vücudun bütün organlarında hastalık yapabilir.</a:t>
            </a:r>
          </a:p>
        </p:txBody>
      </p:sp>
      <p:sp>
        <p:nvSpPr>
          <p:cNvPr id="40965" name="Text Box 5"/>
          <p:cNvSpPr txBox="1">
            <a:spLocks noChangeArrowheads="1"/>
          </p:cNvSpPr>
          <p:nvPr/>
        </p:nvSpPr>
        <p:spPr bwMode="auto">
          <a:xfrm>
            <a:off x="533400" y="5805488"/>
            <a:ext cx="8077200" cy="769937"/>
          </a:xfrm>
          <a:prstGeom prst="rect">
            <a:avLst/>
          </a:prstGeom>
          <a:solidFill>
            <a:schemeClr val="bg1"/>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50000"/>
              </a:spcBef>
              <a:buNone/>
            </a:pPr>
            <a:r>
              <a:rPr lang="tr-TR" altLang="tr-TR" sz="2200" dirty="0">
                <a:solidFill>
                  <a:srgbClr val="000066"/>
                </a:solidFill>
                <a:latin typeface="Calibri" panose="020F0502020204030204" pitchFamily="34" charset="0"/>
                <a:cs typeface="Calibri" panose="020F0502020204030204" pitchFamily="34" charset="0"/>
              </a:rPr>
              <a:t>Bazı hastalarda hem akciğer, hem de akciğer dışı tüberküloz birlikte görülür.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68313" y="620713"/>
            <a:ext cx="8229600" cy="941387"/>
          </a:xfrm>
        </p:spPr>
        <p:txBody>
          <a:bodyPr/>
          <a:lstStyle/>
          <a:p>
            <a:pPr eaLnBrk="1" hangingPunct="1"/>
            <a:r>
              <a:rPr lang="tr-TR" altLang="tr-TR" sz="3200" b="1" dirty="0">
                <a:solidFill>
                  <a:srgbClr val="CC3300"/>
                </a:solidFill>
                <a:latin typeface="Calibri" panose="020F0502020204030204" pitchFamily="34" charset="0"/>
                <a:cs typeface="Calibri" panose="020F0502020204030204" pitchFamily="34" charset="0"/>
              </a:rPr>
              <a:t>Bildirim ve Kayıt</a:t>
            </a:r>
          </a:p>
        </p:txBody>
      </p:sp>
      <p:sp>
        <p:nvSpPr>
          <p:cNvPr id="41987" name="Rectangle 3"/>
          <p:cNvSpPr>
            <a:spLocks noGrp="1" noChangeArrowheads="1"/>
          </p:cNvSpPr>
          <p:nvPr>
            <p:ph type="body" idx="4294967295"/>
          </p:nvPr>
        </p:nvSpPr>
        <p:spPr>
          <a:xfrm>
            <a:off x="457200" y="2071688"/>
            <a:ext cx="8362950" cy="3302000"/>
          </a:xfrm>
        </p:spPr>
        <p:txBody>
          <a:bodyPr/>
          <a:lstStyle/>
          <a:p>
            <a:pPr eaLnBrk="1" hangingPunct="1"/>
            <a:r>
              <a:rPr lang="tr-TR" altLang="tr-TR" sz="2400" dirty="0">
                <a:latin typeface="Calibri" panose="020F0502020204030204" pitchFamily="34" charset="0"/>
                <a:cs typeface="Calibri" panose="020F0502020204030204" pitchFamily="34" charset="0"/>
              </a:rPr>
              <a:t>Tüberküloz, bildirimi zorunlu bir hastalıktır.</a:t>
            </a:r>
          </a:p>
          <a:p>
            <a:pPr eaLnBrk="1" hangingPunct="1"/>
            <a:r>
              <a:rPr lang="tr-TR" altLang="tr-TR" sz="2400" dirty="0">
                <a:latin typeface="Calibri" panose="020F0502020204030204" pitchFamily="34" charset="0"/>
                <a:cs typeface="Calibri" panose="020F0502020204030204" pitchFamily="34" charset="0"/>
              </a:rPr>
              <a:t>Kesin tanı konulan TB hastalarının </a:t>
            </a:r>
            <a:r>
              <a:rPr lang="tr-TR" altLang="tr-TR" sz="2400" b="1" dirty="0">
                <a:latin typeface="Calibri" panose="020F0502020204030204" pitchFamily="34" charset="0"/>
                <a:cs typeface="Calibri" panose="020F0502020204030204" pitchFamily="34" charset="0"/>
              </a:rPr>
              <a:t>24 saat içinde</a:t>
            </a:r>
            <a:r>
              <a:rPr lang="tr-TR" altLang="tr-TR" sz="2400" dirty="0">
                <a:latin typeface="Calibri" panose="020F0502020204030204" pitchFamily="34" charset="0"/>
                <a:cs typeface="Calibri" panose="020F0502020204030204" pitchFamily="34" charset="0"/>
              </a:rPr>
              <a:t> İlçe Sağlık Müdürlüğüne/Toplum Sağlığı Merkezine (TSM) Form 0-14 ile bildiriminin yapılması gereklidir.</a:t>
            </a:r>
          </a:p>
          <a:p>
            <a:pPr eaLnBrk="1" hangingPunct="1"/>
            <a:r>
              <a:rPr lang="tr-TR" altLang="tr-TR" sz="2400" dirty="0">
                <a:latin typeface="Calibri" panose="020F0502020204030204" pitchFamily="34" charset="0"/>
                <a:cs typeface="Calibri" panose="020F0502020204030204" pitchFamily="34" charset="0"/>
              </a:rPr>
              <a:t>Tanı konulan verem hastaları TSM Verem Savaşı Dispanseri Birimlerinde kaydedilir.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0825" y="3275945"/>
            <a:ext cx="8534400" cy="877804"/>
          </a:xfrm>
          <a:prstGeom prst="rect">
            <a:avLst/>
          </a:prstGeom>
          <a:solidFill>
            <a:srgbClr val="FFFFE5"/>
          </a:solidFill>
          <a:ln w="12700">
            <a:solidFill>
              <a:schemeClr val="accent2"/>
            </a:solidFill>
            <a:miter lim="800000"/>
            <a:headEnd type="none" w="sm" len="sm"/>
            <a:tailEnd type="none" w="sm" len="sm"/>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buFontTx/>
              <a:buNone/>
            </a:pPr>
            <a:r>
              <a:rPr lang="tr-TR" altLang="tr-TR" sz="2200" u="sng" dirty="0">
                <a:latin typeface="Calibri" panose="020F0502020204030204" pitchFamily="34" charset="0"/>
                <a:cs typeface="Calibri" panose="020F0502020204030204" pitchFamily="34" charset="0"/>
              </a:rPr>
              <a:t>Bulaşma</a:t>
            </a:r>
            <a:r>
              <a:rPr lang="tr-TR" altLang="tr-TR" sz="2200" dirty="0">
                <a:latin typeface="Calibri" panose="020F0502020204030204" pitchFamily="34" charset="0"/>
                <a:cs typeface="Calibri" panose="020F0502020204030204" pitchFamily="34" charset="0"/>
              </a:rPr>
              <a:t>, TB hastasının çıkardığı 1-5 mikron büyüklüğünde  olan ve 1-3 canlı basil içeren taneciklerin (damlacık çekirdeği) solunmasıyla olur.</a:t>
            </a:r>
          </a:p>
        </p:txBody>
      </p:sp>
      <p:sp>
        <p:nvSpPr>
          <p:cNvPr id="5123" name="Text Box 5"/>
          <p:cNvSpPr txBox="1">
            <a:spLocks noChangeArrowheads="1"/>
          </p:cNvSpPr>
          <p:nvPr/>
        </p:nvSpPr>
        <p:spPr bwMode="auto">
          <a:xfrm>
            <a:off x="4091250" y="1058208"/>
            <a:ext cx="4648200" cy="1938992"/>
          </a:xfrm>
          <a:prstGeom prst="rect">
            <a:avLst/>
          </a:prstGeom>
          <a:solidFill>
            <a:srgbClr val="FFFFE5"/>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50000"/>
              </a:spcBef>
              <a:buSzPct val="123000"/>
            </a:pPr>
            <a:r>
              <a:rPr lang="tr-TR" altLang="tr-TR" sz="2400" dirty="0">
                <a:latin typeface="Calibri" panose="020F0502020204030204" pitchFamily="34" charset="0"/>
                <a:cs typeface="Calibri" panose="020F0502020204030204" pitchFamily="34" charset="0"/>
              </a:rPr>
              <a:t>Konuşma ile </a:t>
            </a:r>
            <a:r>
              <a:rPr lang="tr-TR" altLang="tr-TR" sz="2400" dirty="0">
                <a:solidFill>
                  <a:srgbClr val="C00000"/>
                </a:solidFill>
                <a:latin typeface="Calibri" panose="020F0502020204030204" pitchFamily="34" charset="0"/>
                <a:cs typeface="Calibri" panose="020F0502020204030204" pitchFamily="34" charset="0"/>
              </a:rPr>
              <a:t>0-210</a:t>
            </a:r>
            <a:r>
              <a:rPr lang="tr-TR" altLang="tr-TR" sz="2400" dirty="0">
                <a:latin typeface="Calibri" panose="020F0502020204030204" pitchFamily="34" charset="0"/>
                <a:cs typeface="Calibri" panose="020F0502020204030204" pitchFamily="34" charset="0"/>
              </a:rPr>
              <a:t> partikül</a:t>
            </a:r>
          </a:p>
          <a:p>
            <a:pPr marL="342900" indent="-342900">
              <a:spcBef>
                <a:spcPct val="50000"/>
              </a:spcBef>
              <a:buSzPct val="123000"/>
            </a:pPr>
            <a:r>
              <a:rPr lang="tr-TR" altLang="tr-TR" sz="2400" dirty="0">
                <a:latin typeface="Calibri" panose="020F0502020204030204" pitchFamily="34" charset="0"/>
                <a:cs typeface="Calibri" panose="020F0502020204030204" pitchFamily="34" charset="0"/>
              </a:rPr>
              <a:t>Öksürme ile </a:t>
            </a:r>
            <a:r>
              <a:rPr lang="tr-TR" altLang="tr-TR" sz="2400" dirty="0">
                <a:solidFill>
                  <a:srgbClr val="C00000"/>
                </a:solidFill>
                <a:latin typeface="Calibri" panose="020F0502020204030204" pitchFamily="34" charset="0"/>
                <a:cs typeface="Calibri" panose="020F0502020204030204" pitchFamily="34" charset="0"/>
              </a:rPr>
              <a:t>0-3.500</a:t>
            </a:r>
            <a:r>
              <a:rPr lang="tr-TR" altLang="tr-TR" sz="2400" dirty="0">
                <a:latin typeface="Calibri" panose="020F0502020204030204" pitchFamily="34" charset="0"/>
                <a:cs typeface="Calibri" panose="020F0502020204030204" pitchFamily="34" charset="0"/>
              </a:rPr>
              <a:t> partikül</a:t>
            </a:r>
          </a:p>
          <a:p>
            <a:pPr marL="342900" indent="-342900">
              <a:spcBef>
                <a:spcPct val="50000"/>
              </a:spcBef>
              <a:buSzPct val="123000"/>
            </a:pPr>
            <a:r>
              <a:rPr lang="tr-TR" altLang="tr-TR" sz="2400" dirty="0">
                <a:latin typeface="Calibri" panose="020F0502020204030204" pitchFamily="34" charset="0"/>
                <a:cs typeface="Calibri" panose="020F0502020204030204" pitchFamily="34" charset="0"/>
              </a:rPr>
              <a:t>Hapşırma ile </a:t>
            </a:r>
            <a:r>
              <a:rPr lang="tr-TR" altLang="tr-TR" sz="2400" dirty="0">
                <a:solidFill>
                  <a:srgbClr val="C00000"/>
                </a:solidFill>
                <a:latin typeface="Calibri" panose="020F0502020204030204" pitchFamily="34" charset="0"/>
                <a:cs typeface="Calibri" panose="020F0502020204030204" pitchFamily="34" charset="0"/>
              </a:rPr>
              <a:t>4.500-1.000.000</a:t>
            </a:r>
            <a:r>
              <a:rPr lang="tr-TR" altLang="tr-TR" sz="2400" dirty="0">
                <a:latin typeface="Calibri" panose="020F0502020204030204" pitchFamily="34" charset="0"/>
                <a:cs typeface="Calibri" panose="020F0502020204030204" pitchFamily="34" charset="0"/>
              </a:rPr>
              <a:t> partikül çıkarılır.</a:t>
            </a:r>
          </a:p>
        </p:txBody>
      </p:sp>
      <p:sp>
        <p:nvSpPr>
          <p:cNvPr id="5124" name="Text Box 6"/>
          <p:cNvSpPr txBox="1">
            <a:spLocks noChangeArrowheads="1"/>
          </p:cNvSpPr>
          <p:nvPr/>
        </p:nvSpPr>
        <p:spPr bwMode="auto">
          <a:xfrm>
            <a:off x="250825" y="5949950"/>
            <a:ext cx="6408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1 </a:t>
            </a:r>
            <a:r>
              <a:rPr lang="tr-TR" altLang="tr-TR" sz="1200">
                <a:latin typeface="Times New Roman" panose="02020603050405020304" pitchFamily="18" charset="0"/>
              </a:rPr>
              <a:t>Duguid J. Expulsion of pathogenic organisms from the respiratory tract. Br Med J 1946;1:245</a:t>
            </a:r>
          </a:p>
        </p:txBody>
      </p:sp>
      <p:sp>
        <p:nvSpPr>
          <p:cNvPr id="5125" name="Text Box 8"/>
          <p:cNvSpPr txBox="1">
            <a:spLocks noChangeArrowheads="1"/>
          </p:cNvSpPr>
          <p:nvPr/>
        </p:nvSpPr>
        <p:spPr bwMode="auto">
          <a:xfrm>
            <a:off x="250825" y="616585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2 </a:t>
            </a:r>
            <a:r>
              <a:rPr lang="tr-TR" altLang="tr-TR" sz="1200">
                <a:latin typeface="Times New Roman" panose="02020603050405020304" pitchFamily="18" charset="0"/>
              </a:rPr>
              <a:t>Riley RL, O’Grady F. Airborne infection: transmission and control. New York: Macmillan, 1961</a:t>
            </a:r>
          </a:p>
        </p:txBody>
      </p:sp>
      <p:sp>
        <p:nvSpPr>
          <p:cNvPr id="5126" name="Text Box 9"/>
          <p:cNvSpPr txBox="1">
            <a:spLocks noChangeArrowheads="1"/>
          </p:cNvSpPr>
          <p:nvPr/>
        </p:nvSpPr>
        <p:spPr bwMode="auto">
          <a:xfrm>
            <a:off x="250825" y="4437063"/>
            <a:ext cx="8534400" cy="1274762"/>
          </a:xfrm>
          <a:prstGeom prst="rect">
            <a:avLst/>
          </a:prstGeom>
          <a:solidFill>
            <a:srgbClr val="FFFFE5"/>
          </a:solidFill>
          <a:ln w="9525">
            <a:solidFill>
              <a:srgbClr val="00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200" u="sng" dirty="0">
                <a:latin typeface="Calibri" panose="020F0502020204030204" pitchFamily="34" charset="0"/>
                <a:cs typeface="Calibri" panose="020F0502020204030204" pitchFamily="34" charset="0"/>
              </a:rPr>
              <a:t>Standart ısı ve nemde damlacık çekirdeğindeki TB basillerinin</a:t>
            </a:r>
          </a:p>
          <a:p>
            <a:pPr>
              <a:spcBef>
                <a:spcPct val="50000"/>
              </a:spcBef>
              <a:buFontTx/>
              <a:buNone/>
            </a:pPr>
            <a:r>
              <a:rPr lang="tr-TR" altLang="tr-TR" sz="2200" dirty="0">
                <a:latin typeface="Calibri" panose="020F0502020204030204" pitchFamily="34" charset="0"/>
                <a:cs typeface="Calibri" panose="020F0502020204030204" pitchFamily="34" charset="0"/>
              </a:rPr>
              <a:t>%60-70’i üç saat, %48-66’sı altı saat, %28-32’si dokuz saat canlı kalabilmektedir.</a:t>
            </a:r>
          </a:p>
        </p:txBody>
      </p:sp>
      <p:sp>
        <p:nvSpPr>
          <p:cNvPr id="5127" name="Text Box 10"/>
          <p:cNvSpPr txBox="1">
            <a:spLocks noChangeArrowheads="1"/>
          </p:cNvSpPr>
          <p:nvPr/>
        </p:nvSpPr>
        <p:spPr bwMode="auto">
          <a:xfrm>
            <a:off x="250825" y="6381750"/>
            <a:ext cx="6697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3</a:t>
            </a:r>
            <a:r>
              <a:rPr lang="tr-TR" altLang="tr-TR" sz="1200">
                <a:latin typeface="Times New Roman" panose="02020603050405020304" pitchFamily="18" charset="0"/>
              </a:rPr>
              <a:t> Loudan RG, Roberts RM.Droplet expulsion from the respiratory tract. Am Rev Respir Dis. 1967:95</a:t>
            </a:r>
          </a:p>
        </p:txBody>
      </p:sp>
      <p:sp>
        <p:nvSpPr>
          <p:cNvPr id="5128" name="Text Box 11"/>
          <p:cNvSpPr txBox="1">
            <a:spLocks noChangeArrowheads="1"/>
          </p:cNvSpPr>
          <p:nvPr/>
        </p:nvSpPr>
        <p:spPr bwMode="auto">
          <a:xfrm>
            <a:off x="8655050" y="1989138"/>
            <a:ext cx="238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1</a:t>
            </a:r>
          </a:p>
        </p:txBody>
      </p:sp>
      <p:sp>
        <p:nvSpPr>
          <p:cNvPr id="5129" name="Text Box 12"/>
          <p:cNvSpPr txBox="1">
            <a:spLocks noChangeArrowheads="1"/>
          </p:cNvSpPr>
          <p:nvPr/>
        </p:nvSpPr>
        <p:spPr bwMode="auto">
          <a:xfrm>
            <a:off x="8748713" y="3933825"/>
            <a:ext cx="250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2</a:t>
            </a:r>
          </a:p>
        </p:txBody>
      </p:sp>
      <p:sp>
        <p:nvSpPr>
          <p:cNvPr id="5130" name="Text Box 13"/>
          <p:cNvSpPr txBox="1">
            <a:spLocks noChangeArrowheads="1"/>
          </p:cNvSpPr>
          <p:nvPr/>
        </p:nvSpPr>
        <p:spPr bwMode="auto">
          <a:xfrm>
            <a:off x="8748713" y="537368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b="1">
                <a:solidFill>
                  <a:srgbClr val="CC3300"/>
                </a:solidFill>
                <a:latin typeface="Times New Roman" panose="02020603050405020304" pitchFamily="18" charset="0"/>
              </a:rPr>
              <a:t>3</a:t>
            </a:r>
          </a:p>
        </p:txBody>
      </p:sp>
      <p:sp>
        <p:nvSpPr>
          <p:cNvPr id="5131" name="Text Box 14"/>
          <p:cNvSpPr txBox="1">
            <a:spLocks noChangeArrowheads="1"/>
          </p:cNvSpPr>
          <p:nvPr/>
        </p:nvSpPr>
        <p:spPr bwMode="auto">
          <a:xfrm>
            <a:off x="1476375" y="260350"/>
            <a:ext cx="6337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800" b="1" u="sng" dirty="0">
                <a:solidFill>
                  <a:srgbClr val="C00000"/>
                </a:solidFill>
                <a:latin typeface="Calibri" panose="020F0502020204030204" pitchFamily="34" charset="0"/>
                <a:cs typeface="Calibri" panose="020F0502020204030204" pitchFamily="34" charset="0"/>
              </a:rPr>
              <a:t>Bulaşmada Damlacık Çekirdeği</a:t>
            </a:r>
          </a:p>
        </p:txBody>
      </p:sp>
      <p:pic>
        <p:nvPicPr>
          <p:cNvPr id="513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36004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490012-1A18-4A29-8B85-7BA0AF941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59666"/>
            <a:ext cx="7658100" cy="44577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E8DBB753-E8B5-4504-9A47-BD038C5055ED}"/>
              </a:ext>
            </a:extLst>
          </p:cNvPr>
          <p:cNvSpPr txBox="1"/>
          <p:nvPr/>
        </p:nvSpPr>
        <p:spPr>
          <a:xfrm>
            <a:off x="1907704" y="548680"/>
            <a:ext cx="5616624" cy="1077218"/>
          </a:xfrm>
          <a:prstGeom prst="rect">
            <a:avLst/>
          </a:prstGeom>
          <a:noFill/>
        </p:spPr>
        <p:txBody>
          <a:bodyPr wrap="square">
            <a:spAutoFit/>
          </a:bodyPr>
          <a:lstStyle/>
          <a:p>
            <a:pPr algn="ctr"/>
            <a:r>
              <a:rPr lang="tr-TR" altLang="tr-TR" sz="3200" b="1" dirty="0">
                <a:solidFill>
                  <a:srgbClr val="CC3300"/>
                </a:solidFill>
                <a:latin typeface="Calibri" panose="020F0502020204030204" pitchFamily="34" charset="0"/>
                <a:cs typeface="Calibri" panose="020F0502020204030204" pitchFamily="34" charset="0"/>
              </a:rPr>
              <a:t>TSM Verem Savaşı Dispanseri Birimleri (173 adet)</a:t>
            </a:r>
            <a:endParaRPr lang="tr-TR" sz="3200" dirty="0"/>
          </a:p>
        </p:txBody>
      </p:sp>
    </p:spTree>
    <p:extLst>
      <p:ext uri="{BB962C8B-B14F-4D97-AF65-F5344CB8AC3E}">
        <p14:creationId xmlns:p14="http://schemas.microsoft.com/office/powerpoint/2010/main" val="3240055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1828800" y="1219200"/>
            <a:ext cx="548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3600" b="1" dirty="0">
                <a:solidFill>
                  <a:srgbClr val="CC3300"/>
                </a:solidFill>
                <a:latin typeface="Calibri" panose="020F0502020204030204" pitchFamily="34" charset="0"/>
                <a:cs typeface="Calibri" panose="020F0502020204030204" pitchFamily="34" charset="0"/>
              </a:rPr>
              <a:t>Tüberküloz Tedavisi</a:t>
            </a:r>
          </a:p>
        </p:txBody>
      </p:sp>
      <p:pic>
        <p:nvPicPr>
          <p:cNvPr id="43011" name="Picture 4" descr="DSC036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20888"/>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Tedavi</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44035" name="Rectangle 3"/>
          <p:cNvSpPr>
            <a:spLocks noChangeArrowheads="1"/>
          </p:cNvSpPr>
          <p:nvPr/>
        </p:nvSpPr>
        <p:spPr bwMode="auto">
          <a:xfrm>
            <a:off x="827088" y="1570044"/>
            <a:ext cx="7772400" cy="4320133"/>
          </a:xfrm>
          <a:prstGeom prst="rect">
            <a:avLst/>
          </a:prstGeom>
          <a:solidFill>
            <a:schemeClr val="bg1"/>
          </a:solidFill>
          <a:ln w="9525">
            <a:solidFill>
              <a:schemeClr val="bg1"/>
            </a:solidFill>
            <a:miter lim="800000"/>
            <a:headEnd/>
            <a:tailEnd/>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Wingdings" panose="05000000000000000000" pitchFamily="2" charset="2"/>
              <a:buNone/>
            </a:pPr>
            <a:r>
              <a:rPr lang="tr-TR" altLang="tr-TR" dirty="0">
                <a:latin typeface="Calibri" panose="020F0502020204030204" pitchFamily="34" charset="0"/>
                <a:cs typeface="Calibri" panose="020F0502020204030204" pitchFamily="34" charset="0"/>
              </a:rPr>
              <a:t>	</a:t>
            </a:r>
            <a:r>
              <a:rPr lang="tr-TR" altLang="tr-TR" sz="2800" u="sng" dirty="0">
                <a:latin typeface="Calibri" panose="020F0502020204030204" pitchFamily="34" charset="0"/>
                <a:cs typeface="Calibri" panose="020F0502020204030204" pitchFamily="34" charset="0"/>
              </a:rPr>
              <a:t>İlaç Tedavisinin İlkeleri:</a:t>
            </a:r>
          </a:p>
          <a:p>
            <a:pPr eaLnBrk="1" hangingPunct="1">
              <a:buClr>
                <a:schemeClr val="bg2"/>
              </a:buClr>
              <a:buSzPct val="75000"/>
              <a:buFont typeface="Wingdings" panose="05000000000000000000" pitchFamily="2" charset="2"/>
              <a:buNone/>
            </a:pPr>
            <a:endParaRPr lang="tr-TR" altLang="tr-TR" sz="2800" u="sng" dirty="0">
              <a:latin typeface="Calibri" panose="020F0502020204030204" pitchFamily="34" charset="0"/>
              <a:cs typeface="Calibri" panose="020F0502020204030204" pitchFamily="34" charset="0"/>
            </a:endParaRPr>
          </a:p>
          <a:p>
            <a:pPr eaLnBrk="1" hangingPunct="1">
              <a:spcBef>
                <a:spcPct val="0"/>
              </a:spcBef>
              <a:buFontTx/>
              <a:buAutoNum type="arabicPeriod"/>
            </a:pPr>
            <a:r>
              <a:rPr lang="tr-TR" altLang="tr-TR" sz="2400" dirty="0">
                <a:latin typeface="Calibri" panose="020F0502020204030204" pitchFamily="34" charset="0"/>
                <a:cs typeface="Calibri" panose="020F0502020204030204" pitchFamily="34" charset="0"/>
              </a:rPr>
              <a:t>Kısa süreli standart tedavi rejimleri seçilmelidir.</a:t>
            </a:r>
          </a:p>
          <a:p>
            <a:pPr eaLnBrk="1" hangingPunct="1">
              <a:spcBef>
                <a:spcPct val="0"/>
              </a:spcBef>
              <a:buFontTx/>
              <a:buAutoNum type="arabicPeriod"/>
            </a:pPr>
            <a:r>
              <a:rPr lang="tr-TR" altLang="tr-TR" sz="2400" dirty="0">
                <a:latin typeface="Calibri" panose="020F0502020204030204" pitchFamily="34" charset="0"/>
                <a:cs typeface="Calibri" panose="020F0502020204030204" pitchFamily="34" charset="0"/>
              </a:rPr>
              <a:t>İlaçlar doğrudan gözetimli tedavi (DGT) ile düzenli   kullanılmalıdır. </a:t>
            </a:r>
          </a:p>
          <a:p>
            <a:pPr eaLnBrk="1" hangingPunct="1">
              <a:spcBef>
                <a:spcPct val="0"/>
              </a:spcBef>
              <a:buFontTx/>
              <a:buAutoNum type="arabicPeriod"/>
            </a:pPr>
            <a:r>
              <a:rPr lang="tr-TR" altLang="tr-TR" sz="2400" dirty="0">
                <a:latin typeface="Calibri" panose="020F0502020204030204" pitchFamily="34" charset="0"/>
                <a:cs typeface="Calibri" panose="020F0502020204030204" pitchFamily="34" charset="0"/>
              </a:rPr>
              <a:t>İlaçlar yeterli süre kullanılmalıdır. </a:t>
            </a:r>
          </a:p>
          <a:p>
            <a:pPr eaLnBrk="1" hangingPunct="1">
              <a:buClr>
                <a:schemeClr val="bg2"/>
              </a:buClr>
              <a:buSzPct val="75000"/>
              <a:buFont typeface="Wingdings" panose="05000000000000000000" pitchFamily="2" charset="2"/>
              <a:buChar char="n"/>
            </a:pPr>
            <a:endParaRPr lang="tr-TR" altLang="tr-TR" sz="2400" dirty="0">
              <a:latin typeface="Calibri" panose="020F0502020204030204" pitchFamily="34" charset="0"/>
              <a:cs typeface="Calibri" panose="020F0502020204030204" pitchFamily="34" charset="0"/>
            </a:endParaRPr>
          </a:p>
          <a:p>
            <a:pPr eaLnBrk="1" hangingPunct="1">
              <a:buClr>
                <a:srgbClr val="FF0000"/>
              </a:buClr>
              <a:buSzPct val="75000"/>
              <a:buFont typeface="Wingdings" panose="05000000000000000000" pitchFamily="2" charset="2"/>
              <a:buChar char="ü"/>
            </a:pPr>
            <a:r>
              <a:rPr lang="tr-TR" altLang="tr-TR" sz="2400" dirty="0">
                <a:latin typeface="Calibri" panose="020F0502020204030204" pitchFamily="34" charset="0"/>
                <a:cs typeface="Calibri" panose="020F0502020204030204" pitchFamily="34" charset="0"/>
              </a:rPr>
              <a:t>Düzenli bir tedavi ile % 95-99 iyileşme sağlanır.</a:t>
            </a:r>
          </a:p>
          <a:p>
            <a:pPr eaLnBrk="1" hangingPunct="1">
              <a:buClr>
                <a:srgbClr val="FF0000"/>
              </a:buClr>
              <a:buSzPct val="75000"/>
              <a:buFont typeface="Wingdings" panose="05000000000000000000" pitchFamily="2" charset="2"/>
              <a:buChar char="ü"/>
            </a:pPr>
            <a:r>
              <a:rPr lang="tr-TR" altLang="tr-TR" sz="2400" dirty="0">
                <a:latin typeface="Calibri" panose="020F0502020204030204" pitchFamily="34" charset="0"/>
                <a:cs typeface="Calibri" panose="020F0502020204030204" pitchFamily="34" charset="0"/>
              </a:rPr>
              <a:t>Tedavi başlandıktan 15-20 gün sonra bulaştırıcılık ortadan kalkar.</a:t>
            </a:r>
            <a:r>
              <a:rPr lang="tr-TR" altLang="tr-TR" dirty="0">
                <a:latin typeface="Calibri" panose="020F0502020204030204" pitchFamily="34" charset="0"/>
                <a:cs typeface="Calibri" panose="020F0502020204030204" pitchFamily="34"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ChangeArrowheads="1"/>
          </p:cNvSpPr>
          <p:nvPr/>
        </p:nvSpPr>
        <p:spPr bwMode="auto">
          <a:xfrm>
            <a:off x="1155341" y="1916832"/>
            <a:ext cx="6830144" cy="3743325"/>
          </a:xfrm>
          <a:prstGeom prst="rect">
            <a:avLst/>
          </a:prstGeom>
          <a:noFill/>
          <a:ln w="9525">
            <a:noFill/>
            <a:miter lim="800000"/>
            <a:headEnd/>
            <a:tailEnd/>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lnSpc>
                <a:spcPct val="130000"/>
              </a:lnSpc>
              <a:buClr>
                <a:schemeClr val="tx1"/>
              </a:buClr>
              <a:buSzPct val="75000"/>
              <a:buFontTx/>
              <a:buNone/>
              <a:defRPr/>
            </a:pPr>
            <a:r>
              <a:rPr lang="tr-TR" altLang="tr-TR" sz="2400" dirty="0">
                <a:latin typeface="Calibri" panose="020F0502020204030204" pitchFamily="34" charset="0"/>
                <a:cs typeface="Calibri" panose="020F0502020204030204" pitchFamily="34" charset="0"/>
              </a:rPr>
              <a:t>Tüberküloz Tedavisinde Kullanılan Birinci Seçenek İlaçlar:</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İzoniyazid</a:t>
            </a:r>
            <a:r>
              <a:rPr lang="tr-TR" altLang="tr-TR" sz="2400" dirty="0">
                <a:latin typeface="Calibri" panose="020F0502020204030204" pitchFamily="34" charset="0"/>
                <a:cs typeface="Calibri" panose="020F0502020204030204" pitchFamily="34" charset="0"/>
              </a:rPr>
              <a:t> (H)</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Rifampisin</a:t>
            </a:r>
            <a:r>
              <a:rPr lang="tr-TR" altLang="tr-TR" sz="2400" dirty="0">
                <a:latin typeface="Calibri" panose="020F0502020204030204" pitchFamily="34" charset="0"/>
                <a:cs typeface="Calibri" panose="020F0502020204030204" pitchFamily="34" charset="0"/>
              </a:rPr>
              <a:t> (R)</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Pirazinamid</a:t>
            </a:r>
            <a:r>
              <a:rPr lang="tr-TR" altLang="tr-TR" sz="2400" dirty="0">
                <a:latin typeface="Calibri" panose="020F0502020204030204" pitchFamily="34" charset="0"/>
                <a:cs typeface="Calibri" panose="020F0502020204030204" pitchFamily="34" charset="0"/>
              </a:rPr>
              <a:t> (Z)</a:t>
            </a:r>
          </a:p>
          <a:p>
            <a:pPr eaLnBrk="1" hangingPunct="1">
              <a:lnSpc>
                <a:spcPct val="130000"/>
              </a:lnSpc>
              <a:buClr>
                <a:schemeClr val="tx1"/>
              </a:buClr>
              <a:buSzPct val="75000"/>
              <a:defRPr/>
            </a:pPr>
            <a:r>
              <a:rPr lang="tr-TR" altLang="tr-TR" sz="2400" dirty="0" err="1">
                <a:latin typeface="Calibri" panose="020F0502020204030204" pitchFamily="34" charset="0"/>
                <a:cs typeface="Calibri" panose="020F0502020204030204" pitchFamily="34" charset="0"/>
              </a:rPr>
              <a:t>Etambutol</a:t>
            </a:r>
            <a:r>
              <a:rPr lang="tr-TR" altLang="tr-TR" sz="2400" dirty="0">
                <a:latin typeface="Calibri" panose="020F0502020204030204" pitchFamily="34" charset="0"/>
                <a:cs typeface="Calibri" panose="020F0502020204030204" pitchFamily="34" charset="0"/>
              </a:rPr>
              <a:t> (E)</a:t>
            </a:r>
          </a:p>
          <a:p>
            <a:pPr eaLnBrk="1" hangingPunct="1">
              <a:lnSpc>
                <a:spcPct val="130000"/>
              </a:lnSpc>
              <a:buClr>
                <a:schemeClr val="tx1"/>
              </a:buClr>
              <a:buSzPct val="75000"/>
              <a:defRPr/>
            </a:pPr>
            <a:r>
              <a:rPr lang="tr-TR" altLang="tr-TR" sz="2400" dirty="0">
                <a:latin typeface="Calibri" panose="020F0502020204030204" pitchFamily="34" charset="0"/>
                <a:cs typeface="Calibri" panose="020F0502020204030204" pitchFamily="34" charset="0"/>
              </a:rPr>
              <a:t>Streptomisin (S)</a:t>
            </a:r>
          </a:p>
          <a:p>
            <a:pPr eaLnBrk="1" hangingPunct="1">
              <a:lnSpc>
                <a:spcPct val="130000"/>
              </a:lnSpc>
              <a:buClr>
                <a:schemeClr val="tx1"/>
              </a:buClr>
              <a:buSzPct val="75000"/>
              <a:defRPr/>
            </a:pPr>
            <a:endParaRPr lang="tr-TR" altLang="tr-TR" sz="2400" dirty="0">
              <a:latin typeface="Calibri" panose="020F0502020204030204" pitchFamily="34" charset="0"/>
              <a:cs typeface="Calibri" panose="020F0502020204030204" pitchFamily="34" charset="0"/>
            </a:endParaRPr>
          </a:p>
        </p:txBody>
      </p:sp>
      <p:sp>
        <p:nvSpPr>
          <p:cNvPr id="45059" name="Rectangle 2"/>
          <p:cNvSpPr>
            <a:spLocks noChangeArrowheads="1"/>
          </p:cNvSpPr>
          <p:nvPr/>
        </p:nvSpPr>
        <p:spPr bwMode="auto">
          <a:xfrm>
            <a:off x="684213" y="668338"/>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Tedavi</a:t>
            </a:r>
            <a:endParaRPr lang="tr-TR" altLang="tr-TR" sz="3600" dirty="0">
              <a:solidFill>
                <a:srgbClr val="CC3300"/>
              </a:solidFill>
              <a:latin typeface="Calibri" panose="020F0502020204030204" pitchFamily="34" charset="0"/>
              <a:cs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192C8F90-4855-475B-AB4F-6251957FDA6C}"/>
              </a:ext>
            </a:extLst>
          </p:cNvPr>
          <p:cNvSpPr>
            <a:spLocks noGrp="1"/>
          </p:cNvSpPr>
          <p:nvPr>
            <p:ph type="title"/>
          </p:nvPr>
        </p:nvSpPr>
        <p:spPr>
          <a:xfrm>
            <a:off x="457200" y="274638"/>
            <a:ext cx="8229600" cy="1143000"/>
          </a:xfrm>
        </p:spPr>
        <p:txBody>
          <a:bodyPr>
            <a:noAutofit/>
          </a:bodyPr>
          <a:lstStyle/>
          <a:p>
            <a:pPr algn="ctr"/>
            <a:r>
              <a:rPr lang="tr-TR" sz="3200" dirty="0">
                <a:solidFill>
                  <a:srgbClr val="FF0000"/>
                </a:solidFill>
                <a:latin typeface="Calibri" panose="020F0502020204030204" pitchFamily="34" charset="0"/>
                <a:cs typeface="Calibri" panose="020F0502020204030204" pitchFamily="34" charset="0"/>
              </a:rPr>
              <a:t>İlaç Direnci Olmayan Yetişkin Hastada </a:t>
            </a:r>
            <a:br>
              <a:rPr lang="tr-TR" sz="3200" dirty="0">
                <a:solidFill>
                  <a:srgbClr val="FF0000"/>
                </a:solidFill>
                <a:latin typeface="Calibri" panose="020F0502020204030204" pitchFamily="34" charset="0"/>
                <a:cs typeface="Calibri" panose="020F0502020204030204" pitchFamily="34" charset="0"/>
              </a:rPr>
            </a:br>
            <a:r>
              <a:rPr lang="tr-TR" sz="3200" dirty="0">
                <a:solidFill>
                  <a:srgbClr val="FF0000"/>
                </a:solidFill>
                <a:latin typeface="Calibri" panose="020F0502020204030204" pitchFamily="34" charset="0"/>
                <a:cs typeface="Calibri" panose="020F0502020204030204" pitchFamily="34" charset="0"/>
              </a:rPr>
              <a:t>6 Aylık Standart Tedavi</a:t>
            </a:r>
          </a:p>
        </p:txBody>
      </p:sp>
      <p:pic>
        <p:nvPicPr>
          <p:cNvPr id="4" name="Resim 3">
            <a:extLst>
              <a:ext uri="{FF2B5EF4-FFF2-40B4-BE49-F238E27FC236}">
                <a16:creationId xmlns:a16="http://schemas.microsoft.com/office/drawing/2014/main" id="{A66993DD-2EB2-48EB-B5DF-2D8FEF709E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10" b="4973"/>
          <a:stretch/>
        </p:blipFill>
        <p:spPr>
          <a:xfrm>
            <a:off x="389162" y="2060848"/>
            <a:ext cx="4059024" cy="2592288"/>
          </a:xfrm>
          <a:prstGeom prst="rect">
            <a:avLst/>
          </a:prstGeom>
        </p:spPr>
      </p:pic>
      <p:pic>
        <p:nvPicPr>
          <p:cNvPr id="5" name="Resim 4">
            <a:extLst>
              <a:ext uri="{FF2B5EF4-FFF2-40B4-BE49-F238E27FC236}">
                <a16:creationId xmlns:a16="http://schemas.microsoft.com/office/drawing/2014/main" id="{4D77125D-BD9B-42E1-B9DF-EE28D7778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544" y="2132856"/>
            <a:ext cx="4180110" cy="2391844"/>
          </a:xfrm>
          <a:prstGeom prst="rect">
            <a:avLst/>
          </a:prstGeom>
        </p:spPr>
      </p:pic>
      <p:sp>
        <p:nvSpPr>
          <p:cNvPr id="6" name="Rectangle 8">
            <a:extLst>
              <a:ext uri="{FF2B5EF4-FFF2-40B4-BE49-F238E27FC236}">
                <a16:creationId xmlns:a16="http://schemas.microsoft.com/office/drawing/2014/main" id="{E6DEFEE6-1FA5-4269-A568-84C9032FBF47}"/>
              </a:ext>
            </a:extLst>
          </p:cNvPr>
          <p:cNvSpPr>
            <a:spLocks noChangeArrowheads="1"/>
          </p:cNvSpPr>
          <p:nvPr/>
        </p:nvSpPr>
        <p:spPr bwMode="auto">
          <a:xfrm>
            <a:off x="1328281" y="5174343"/>
            <a:ext cx="2316862" cy="400110"/>
          </a:xfrm>
          <a:prstGeom prst="rect">
            <a:avLst/>
          </a:prstGeom>
          <a:noFill/>
          <a:ln>
            <a:solidFill>
              <a:schemeClr val="accent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2000" dirty="0">
                <a:latin typeface="Calibri" panose="020F0502020204030204" pitchFamily="34" charset="0"/>
                <a:cs typeface="Calibri" panose="020F0502020204030204" pitchFamily="34" charset="0"/>
              </a:rPr>
              <a:t>İki ay</a:t>
            </a:r>
            <a:endParaRPr lang="es-ES" altLang="tr-TR" sz="2000" dirty="0">
              <a:latin typeface="Calibri" panose="020F0502020204030204" pitchFamily="34" charset="0"/>
              <a:cs typeface="Calibri" panose="020F0502020204030204" pitchFamily="34" charset="0"/>
            </a:endParaRPr>
          </a:p>
        </p:txBody>
      </p:sp>
      <p:sp>
        <p:nvSpPr>
          <p:cNvPr id="7" name="Rectangle 8">
            <a:extLst>
              <a:ext uri="{FF2B5EF4-FFF2-40B4-BE49-F238E27FC236}">
                <a16:creationId xmlns:a16="http://schemas.microsoft.com/office/drawing/2014/main" id="{C8AE0D70-7F9B-48C6-B0EA-C443ABF0D476}"/>
              </a:ext>
            </a:extLst>
          </p:cNvPr>
          <p:cNvSpPr>
            <a:spLocks noChangeArrowheads="1"/>
          </p:cNvSpPr>
          <p:nvPr/>
        </p:nvSpPr>
        <p:spPr bwMode="auto">
          <a:xfrm>
            <a:off x="5724128" y="5144430"/>
            <a:ext cx="2316862" cy="400110"/>
          </a:xfrm>
          <a:prstGeom prst="rect">
            <a:avLst/>
          </a:prstGeom>
          <a:noFill/>
          <a:ln>
            <a:solidFill>
              <a:schemeClr val="accent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2000" dirty="0">
                <a:latin typeface="Calibri" panose="020F0502020204030204" pitchFamily="34" charset="0"/>
                <a:cs typeface="Calibri" panose="020F0502020204030204" pitchFamily="34" charset="0"/>
              </a:rPr>
              <a:t>Dört ay</a:t>
            </a:r>
            <a:endParaRPr lang="es-ES" alt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019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747713" y="333375"/>
            <a:ext cx="8001000" cy="64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tr-TR" b="1" dirty="0">
                <a:solidFill>
                  <a:srgbClr val="CC3300"/>
                </a:solidFill>
                <a:latin typeface="Calibri" panose="020F0502020204030204" pitchFamily="34" charset="0"/>
                <a:cs typeface="Calibri" panose="020F0502020204030204" pitchFamily="34" charset="0"/>
              </a:rPr>
              <a:t>Hastanede Yatırılması Önerilen Hastalar</a:t>
            </a:r>
          </a:p>
        </p:txBody>
      </p:sp>
      <p:sp>
        <p:nvSpPr>
          <p:cNvPr id="46083" name="Rectangle 3"/>
          <p:cNvSpPr>
            <a:spLocks noChangeArrowheads="1"/>
          </p:cNvSpPr>
          <p:nvPr/>
        </p:nvSpPr>
        <p:spPr bwMode="auto">
          <a:xfrm>
            <a:off x="976313" y="1029493"/>
            <a:ext cx="77724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Genel durumu bozuk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İlerlemiş hastalığı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Menenjit tüberkülozlu hastalar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Önemli </a:t>
            </a:r>
            <a:r>
              <a:rPr lang="tr-TR" altLang="tr-TR" sz="2200" dirty="0" err="1">
                <a:latin typeface="Calibri" panose="020F0502020204030204" pitchFamily="34" charset="0"/>
                <a:cs typeface="Calibri" panose="020F0502020204030204" pitchFamily="34" charset="0"/>
              </a:rPr>
              <a:t>hemoptizisi</a:t>
            </a:r>
            <a:r>
              <a:rPr lang="tr-TR" altLang="tr-TR" sz="2200" dirty="0">
                <a:latin typeface="Calibri" panose="020F0502020204030204" pitchFamily="34" charset="0"/>
                <a:cs typeface="Calibri" panose="020F0502020204030204" pitchFamily="34" charset="0"/>
              </a:rPr>
              <a:t>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Diyabeti kontrol altına alınamayan olgular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Kronik böbrek ya da kronik karaciğer hastalığı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İlaç alerjisi, ilaca bağlı hepatit ve diğer hastane   tedavisi gereken ilaç yan etkileri olan olgular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Yatış gerektiren ek hastalığı olanlar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Tanının kesinleştirilmesi gereken şüpheli olgular</a:t>
            </a:r>
          </a:p>
          <a:p>
            <a:pPr eaLnBrk="1" hangingPunct="1">
              <a:lnSpc>
                <a:spcPct val="150000"/>
              </a:lnSpc>
              <a:spcBef>
                <a:spcPct val="0"/>
              </a:spcBef>
              <a:buClr>
                <a:schemeClr val="accent2"/>
              </a:buCl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Evsizler, bakıma muhtaç durumda olanlar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p:cNvSpPr txBox="1">
            <a:spLocks noChangeArrowheads="1"/>
          </p:cNvSpPr>
          <p:nvPr/>
        </p:nvSpPr>
        <p:spPr bwMode="auto">
          <a:xfrm>
            <a:off x="1403350" y="339725"/>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3600" b="1" dirty="0">
                <a:solidFill>
                  <a:srgbClr val="C00000"/>
                </a:solidFill>
                <a:latin typeface="Calibri" panose="020F0502020204030204" pitchFamily="34" charset="0"/>
                <a:cs typeface="Calibri" panose="020F0502020204030204" pitchFamily="34" charset="0"/>
              </a:rPr>
              <a:t>İlaç Direnci </a:t>
            </a:r>
          </a:p>
        </p:txBody>
      </p:sp>
      <p:graphicFrame>
        <p:nvGraphicFramePr>
          <p:cNvPr id="36956" name="Group 92"/>
          <p:cNvGraphicFramePr>
            <a:graphicFrameLocks noGrp="1"/>
          </p:cNvGraphicFramePr>
          <p:nvPr>
            <p:extLst>
              <p:ext uri="{D42A27DB-BD31-4B8C-83A1-F6EECF244321}">
                <p14:modId xmlns:p14="http://schemas.microsoft.com/office/powerpoint/2010/main" val="2900095835"/>
              </p:ext>
            </p:extLst>
          </p:nvPr>
        </p:nvGraphicFramePr>
        <p:xfrm>
          <a:off x="827088" y="1136650"/>
          <a:ext cx="7561262" cy="5382112"/>
        </p:xfrm>
        <a:graphic>
          <a:graphicData uri="http://schemas.openxmlformats.org/drawingml/2006/table">
            <a:tbl>
              <a:tblPr/>
              <a:tblGrid>
                <a:gridCol w="3005137">
                  <a:extLst>
                    <a:ext uri="{9D8B030D-6E8A-4147-A177-3AD203B41FA5}">
                      <a16:colId xmlns:a16="http://schemas.microsoft.com/office/drawing/2014/main" val="20000"/>
                    </a:ext>
                  </a:extLst>
                </a:gridCol>
                <a:gridCol w="4556125">
                  <a:extLst>
                    <a:ext uri="{9D8B030D-6E8A-4147-A177-3AD203B41FA5}">
                      <a16:colId xmlns:a16="http://schemas.microsoft.com/office/drawing/2014/main" val="20001"/>
                    </a:ext>
                  </a:extLst>
                </a:gridCol>
              </a:tblGrid>
              <a:tr h="640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İlaca dirençli olgu</a:t>
                      </a:r>
                      <a:endParaRPr kumimoji="0" lang="tr-TR" sz="1900" b="0"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En az bir tüberküloz ilacına dirençli basille hastalanmış olgu.</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7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Yeni olgularda ilaç direnci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(önceki adlandırması, </a:t>
                      </a:r>
                      <a:r>
                        <a:rPr kumimoji="0" lang="tr-TR" sz="1900" b="1"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primer</a:t>
                      </a:r>
                      <a:r>
                        <a:rPr kumimoji="0" lang="tr-TR" sz="1900" b="1"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ilaç direnci</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Yeni olguda, yani daha önce tüberküloz ilacı kullanmamış ya da bir aydan daha az süre kullanmış hastada görülen ilaç direnci.</a:t>
                      </a:r>
                      <a:endPar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29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Tedavi almış olgularda ilaç direnci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(önceki adlandırması, </a:t>
                      </a:r>
                      <a:r>
                        <a:rPr kumimoji="0" lang="tr-TR" sz="1900" b="1"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edinsel</a:t>
                      </a:r>
                      <a:r>
                        <a:rPr kumimoji="0" lang="tr-TR" sz="1900" b="1"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ya da </a:t>
                      </a:r>
                      <a:r>
                        <a:rPr kumimoji="0" lang="tr-TR" sz="1900" b="1"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sekonder</a:t>
                      </a:r>
                      <a:r>
                        <a:rPr kumimoji="0" lang="tr-TR" sz="1900" b="1"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ilaç direnci</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Hastanın daha önce bir aydan uzun süre kullanmış olduğu ilaca karşı saptanan dirençtir.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Çok ilaca direnç (ÇİD)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(Multi-</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drug</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resistance</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MDR)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Hem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izoniyazide</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hem de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rifampisine</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direnç olmasıdır. Birlikte başka ilaç direnci de olabilir.</a:t>
                      </a:r>
                      <a:endPar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879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900" b="1" i="0" u="none" strike="noStrike" cap="none" normalizeH="0" baseline="0" dirty="0">
                          <a:ln>
                            <a:noFill/>
                          </a:ln>
                          <a:solidFill>
                            <a:srgbClr val="C00000"/>
                          </a:solidFill>
                          <a:effectLst/>
                          <a:latin typeface="Calibri" panose="020F0502020204030204" pitchFamily="34" charset="0"/>
                          <a:ea typeface="Times New Roman" pitchFamily="18" charset="0"/>
                          <a:cs typeface="Calibri" panose="020F0502020204030204" pitchFamily="34" charset="0"/>
                        </a:rPr>
                        <a:t>Yaygın ilaç direnci (YİD) </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Extensive-drug</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tr-TR" sz="1900" b="0" i="0" u="none" strike="noStrike" cap="none" normalizeH="0" baseline="0" dirty="0" err="1">
                          <a:ln>
                            <a:noFill/>
                          </a:ln>
                          <a:solidFill>
                            <a:schemeClr val="tx1"/>
                          </a:solidFill>
                          <a:effectLst/>
                          <a:latin typeface="Calibri" panose="020F0502020204030204" pitchFamily="34" charset="0"/>
                          <a:ea typeface="Times New Roman" pitchFamily="18" charset="0"/>
                          <a:cs typeface="Calibri" panose="020F0502020204030204" pitchFamily="34" charset="0"/>
                        </a:rPr>
                        <a:t>resistance</a:t>
                      </a:r>
                      <a:r>
                        <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 XDR)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900" b="0"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ÇİD’e</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ek olarak, bir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kinolona</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ve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linezolid</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ve </a:t>
                      </a:r>
                      <a:r>
                        <a:rPr kumimoji="0" lang="tr-TR" sz="1900" b="1" i="0" u="none" strike="noStrike" cap="none" normalizeH="0" baseline="0" dirty="0" err="1">
                          <a:ln>
                            <a:noFill/>
                          </a:ln>
                          <a:solidFill>
                            <a:srgbClr val="000000"/>
                          </a:solidFill>
                          <a:effectLst/>
                          <a:latin typeface="Calibri" panose="020F0502020204030204" pitchFamily="34" charset="0"/>
                          <a:ea typeface="Times New Roman" pitchFamily="18" charset="0"/>
                          <a:cs typeface="Calibri" panose="020F0502020204030204" pitchFamily="34" charset="0"/>
                        </a:rPr>
                        <a:t>bedakuilin</a:t>
                      </a:r>
                      <a:r>
                        <a:rPr kumimoji="0" lang="tr-TR" sz="1900" b="1"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(Grup A)</a:t>
                      </a:r>
                      <a:r>
                        <a:rPr kumimoji="0" lang="tr-TR" sz="1900" b="0" i="0" u="none" strike="noStrike" cap="none" normalizeH="0" baseline="0" dirty="0">
                          <a:ln>
                            <a:noFill/>
                          </a:ln>
                          <a:solidFill>
                            <a:srgbClr val="000000"/>
                          </a:solidFill>
                          <a:effectLst/>
                          <a:latin typeface="Calibri" panose="020F0502020204030204" pitchFamily="34" charset="0"/>
                          <a:ea typeface="Times New Roman" pitchFamily="18" charset="0"/>
                          <a:cs typeface="Calibri" panose="020F0502020204030204" pitchFamily="34" charset="0"/>
                        </a:rPr>
                        <a:t> ilaçlarından en az birine dirençli direnç olmasıdır. Birlikte başka ilaç direnci de olabilir. </a:t>
                      </a:r>
                      <a:endParaRPr kumimoji="0" lang="tr-TR" sz="19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1"/>
          <p:cNvSpPr>
            <a:spLocks noGrp="1"/>
          </p:cNvSpPr>
          <p:nvPr>
            <p:ph type="title"/>
          </p:nvPr>
        </p:nvSpPr>
        <p:spPr>
          <a:xfrm>
            <a:off x="1073944" y="188640"/>
            <a:ext cx="6996112" cy="647700"/>
          </a:xfrm>
        </p:spPr>
        <p:txBody>
          <a:bodyPr/>
          <a:lstStyle/>
          <a:p>
            <a:pPr eaLnBrk="1" hangingPunct="1"/>
            <a:r>
              <a:rPr lang="tr-TR" altLang="tr-TR" sz="3600" b="1" dirty="0">
                <a:solidFill>
                  <a:srgbClr val="C00000"/>
                </a:solidFill>
                <a:latin typeface="Calibri" panose="020F0502020204030204" pitchFamily="34" charset="0"/>
                <a:cs typeface="Calibri" panose="020F0502020204030204" pitchFamily="34" charset="0"/>
              </a:rPr>
              <a:t>Çok İlaca Direnç-ÇİD</a:t>
            </a:r>
            <a:endParaRPr lang="tr-TR" altLang="tr-TR" sz="2800" b="1" dirty="0">
              <a:solidFill>
                <a:srgbClr val="C00000"/>
              </a:solidFill>
              <a:latin typeface="Calibri" panose="020F0502020204030204" pitchFamily="34" charset="0"/>
              <a:cs typeface="Calibri" panose="020F0502020204030204" pitchFamily="34" charset="0"/>
            </a:endParaRPr>
          </a:p>
        </p:txBody>
      </p:sp>
      <p:sp>
        <p:nvSpPr>
          <p:cNvPr id="48131" name="Text Box 5"/>
          <p:cNvSpPr>
            <a:spLocks noGrp="1" noChangeArrowheads="1"/>
          </p:cNvSpPr>
          <p:nvPr>
            <p:ph idx="1"/>
          </p:nvPr>
        </p:nvSpPr>
        <p:spPr>
          <a:xfrm>
            <a:off x="611560" y="836712"/>
            <a:ext cx="8085138" cy="5676939"/>
          </a:xfrm>
          <a:solidFill>
            <a:schemeClr val="bg1"/>
          </a:solidFill>
          <a:ln>
            <a:solidFill>
              <a:schemeClr val="bg1"/>
            </a:solidFill>
            <a:miter lim="800000"/>
            <a:headEnd/>
            <a:tailEnd/>
          </a:ln>
        </p:spPr>
        <p:txBody>
          <a:bodyPr>
            <a:spAutoFit/>
          </a:bodyPr>
          <a:lstStyle/>
          <a:p>
            <a:pPr>
              <a:lnSpc>
                <a:spcPct val="150000"/>
              </a:lnSpc>
              <a:spcBef>
                <a:spcPct val="50000"/>
              </a:spcBef>
            </a:pPr>
            <a:r>
              <a:rPr lang="tr-TR" altLang="tr-TR" sz="2400" dirty="0">
                <a:latin typeface="Calibri" panose="020F0502020204030204" pitchFamily="34" charset="0"/>
                <a:ea typeface="Arial Unicode MS" pitchFamily="34" charset="-128"/>
                <a:cs typeface="Calibri" panose="020F0502020204030204" pitchFamily="34" charset="0"/>
              </a:rPr>
              <a:t>Çok ilaca direnç (ÇİD) saptanan hastaların standart birinci grup ilaçlarla tedavi olasılıkları düşüktür.</a:t>
            </a:r>
          </a:p>
          <a:p>
            <a:pPr>
              <a:lnSpc>
                <a:spcPct val="150000"/>
              </a:lnSpc>
              <a:spcBef>
                <a:spcPct val="50000"/>
              </a:spcBef>
            </a:pPr>
            <a:r>
              <a:rPr lang="tr-TR" altLang="tr-TR" sz="2400" dirty="0">
                <a:latin typeface="Calibri" panose="020F0502020204030204" pitchFamily="34" charset="0"/>
                <a:ea typeface="Arial Unicode MS" pitchFamily="34" charset="-128"/>
                <a:cs typeface="Calibri" panose="020F0502020204030204" pitchFamily="34" charset="0"/>
              </a:rPr>
              <a:t>ÇİD saptanan ve tedavi başarısızlığı olan hastalar, belirlenmiş 4 göğüs hastalıkları eğitim ve araştırma hastanesinde</a:t>
            </a:r>
          </a:p>
          <a:p>
            <a:pPr lvl="1">
              <a:lnSpc>
                <a:spcPct val="150000"/>
              </a:lnSpc>
              <a:spcBef>
                <a:spcPts val="600"/>
              </a:spcBef>
            </a:pPr>
            <a:r>
              <a:rPr lang="tr-TR" altLang="tr-TR" sz="2000" dirty="0">
                <a:latin typeface="Calibri" panose="020F0502020204030204" pitchFamily="34" charset="0"/>
                <a:cs typeface="Calibri" panose="020F0502020204030204" pitchFamily="34" charset="0"/>
              </a:rPr>
              <a:t>Ankara Atatürk</a:t>
            </a:r>
          </a:p>
          <a:p>
            <a:pPr lvl="1">
              <a:lnSpc>
                <a:spcPct val="150000"/>
              </a:lnSpc>
              <a:spcBef>
                <a:spcPts val="600"/>
              </a:spcBef>
            </a:pPr>
            <a:r>
              <a:rPr lang="tr-TR" altLang="tr-TR" sz="2000" dirty="0">
                <a:latin typeface="Calibri" panose="020F0502020204030204" pitchFamily="34" charset="0"/>
                <a:cs typeface="Calibri" panose="020F0502020204030204" pitchFamily="34" charset="0"/>
              </a:rPr>
              <a:t>İstanbul Yedikule </a:t>
            </a:r>
          </a:p>
          <a:p>
            <a:pPr lvl="1">
              <a:lnSpc>
                <a:spcPct val="150000"/>
              </a:lnSpc>
              <a:spcBef>
                <a:spcPts val="600"/>
              </a:spcBef>
            </a:pPr>
            <a:r>
              <a:rPr lang="tr-TR" altLang="tr-TR" sz="2000" dirty="0">
                <a:latin typeface="Calibri" panose="020F0502020204030204" pitchFamily="34" charset="0"/>
                <a:cs typeface="Calibri" panose="020F0502020204030204" pitchFamily="34" charset="0"/>
              </a:rPr>
              <a:t>İstanbul </a:t>
            </a:r>
            <a:r>
              <a:rPr lang="tr-TR" altLang="tr-TR" sz="2000" dirty="0" err="1">
                <a:latin typeface="Calibri" panose="020F0502020204030204" pitchFamily="34" charset="0"/>
                <a:cs typeface="Calibri" panose="020F0502020204030204" pitchFamily="34" charset="0"/>
              </a:rPr>
              <a:t>Süreyyapaşa</a:t>
            </a:r>
            <a:r>
              <a:rPr lang="tr-TR" altLang="tr-TR" sz="2000" dirty="0">
                <a:latin typeface="Calibri" panose="020F0502020204030204" pitchFamily="34" charset="0"/>
                <a:cs typeface="Calibri" panose="020F0502020204030204" pitchFamily="34" charset="0"/>
              </a:rPr>
              <a:t>, </a:t>
            </a:r>
          </a:p>
          <a:p>
            <a:pPr lvl="1">
              <a:lnSpc>
                <a:spcPct val="150000"/>
              </a:lnSpc>
              <a:spcBef>
                <a:spcPts val="600"/>
              </a:spcBef>
            </a:pPr>
            <a:r>
              <a:rPr lang="tr-TR" altLang="tr-TR" sz="2000" dirty="0">
                <a:latin typeface="Calibri" panose="020F0502020204030204" pitchFamily="34" charset="0"/>
                <a:cs typeface="Calibri" panose="020F0502020204030204" pitchFamily="34" charset="0"/>
              </a:rPr>
              <a:t>İzmir Dr. Suat Seren Göğüs Hastalıkları ve Göğüs Cerrahisi Eğitim ve Araştırma Hastaneleri</a:t>
            </a:r>
          </a:p>
          <a:p>
            <a:pPr marL="457200" lvl="1" indent="0">
              <a:lnSpc>
                <a:spcPct val="150000"/>
              </a:lnSpc>
              <a:spcBef>
                <a:spcPct val="50000"/>
              </a:spcBef>
              <a:buNone/>
            </a:pPr>
            <a:r>
              <a:rPr lang="tr-TR" altLang="tr-TR" sz="2000" dirty="0">
                <a:latin typeface="Calibri" panose="020F0502020204030204" pitchFamily="34" charset="0"/>
                <a:ea typeface="Arial Unicode MS" pitchFamily="34" charset="-128"/>
                <a:cs typeface="Calibri" panose="020F0502020204030204" pitchFamily="34" charset="0"/>
              </a:rPr>
              <a:t>ikinci grup ilaçlarla tedavi edilmektedirler.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95288" y="452438"/>
            <a:ext cx="82153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800" b="1" dirty="0">
                <a:solidFill>
                  <a:srgbClr val="CC3300"/>
                </a:solidFill>
                <a:latin typeface="Calibri" panose="020F0502020204030204" pitchFamily="34" charset="0"/>
                <a:cs typeface="Calibri" panose="020F0502020204030204" pitchFamily="34" charset="0"/>
              </a:rPr>
              <a:t>Hastanın Tedaviye Uyumunu Sağlamada Gereklilikler</a:t>
            </a:r>
          </a:p>
        </p:txBody>
      </p:sp>
      <p:sp>
        <p:nvSpPr>
          <p:cNvPr id="50179" name="Rectangle 3"/>
          <p:cNvSpPr>
            <a:spLocks noChangeArrowheads="1"/>
          </p:cNvSpPr>
          <p:nvPr/>
        </p:nvSpPr>
        <p:spPr bwMode="auto">
          <a:xfrm>
            <a:off x="609599" y="1402556"/>
            <a:ext cx="8139113" cy="5003006"/>
          </a:xfrm>
          <a:prstGeom prst="rect">
            <a:avLst/>
          </a:prstGeom>
          <a:solidFill>
            <a:schemeClr val="bg1"/>
          </a:solidFill>
          <a:ln>
            <a:solidFill>
              <a:schemeClr val="bg1"/>
            </a:solidFill>
          </a:ln>
        </p:spPr>
        <p:txBody>
          <a:bodyPr lIns="92075" tIns="46038" rIns="92075" bIns="46038"/>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Bilgili, motive ve güler yüzlü sağlık çalışanları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Hastanın hastalığı hakkında iyi eğitimi ve bu eğitimin devamlılığı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Hasta ile DGT planı yapılması ve uygulanması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Tedavide aile bireylerinden birisini görevlendirmek</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Ev ziyareti yaparak sosyal ve ekonomik durum tespiti ve adres doğrulanması</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Tedavi boyunca hastayı ödüllendirme, sosyal ve ekonomik destek sağlamak</a:t>
            </a:r>
          </a:p>
          <a:p>
            <a:pPr eaLnBrk="1" hangingPunct="1">
              <a:buClr>
                <a:srgbClr val="FF0000"/>
              </a:buClr>
              <a:buSzPct val="8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İlaçların eksiksiz temini, ücretsiz tedavi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96209" y="904416"/>
            <a:ext cx="8462963" cy="2677656"/>
          </a:xfrm>
          <a:prstGeom prst="rect">
            <a:avLst/>
          </a:prstGeom>
          <a:solidFill>
            <a:schemeClr val="bg1"/>
          </a:solidFill>
          <a:ln>
            <a:noFill/>
          </a:ln>
          <a:extLst>
            <a:ext uri="{91240B29-F687-4F45-9708-019B960494DF}">
              <a14:hiddenLine xmlns:a14="http://schemas.microsoft.com/office/drawing/2010/main" w="9525">
                <a:solidFill>
                  <a:srgbClr val="CC33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Tx/>
              <a:buChar char="•"/>
            </a:pPr>
            <a:r>
              <a:rPr lang="tr-TR" altLang="tr-TR" sz="2400" dirty="0">
                <a:solidFill>
                  <a:srgbClr val="000000"/>
                </a:solidFill>
                <a:latin typeface="Calibri" panose="020F0502020204030204" pitchFamily="34" charset="0"/>
                <a:ea typeface="Arial Unicode MS" pitchFamily="34" charset="-128"/>
                <a:cs typeface="Calibri" panose="020F0502020204030204" pitchFamily="34" charset="0"/>
              </a:rPr>
              <a:t>Tüberküloz hastalarının her doz ilacının </a:t>
            </a:r>
            <a:r>
              <a:rPr lang="tr-TR" altLang="tr-TR" sz="2400" b="1" dirty="0">
                <a:latin typeface="Calibri" panose="020F0502020204030204" pitchFamily="34" charset="0"/>
                <a:ea typeface="Arial Unicode MS" pitchFamily="34" charset="-128"/>
                <a:cs typeface="Calibri" panose="020F0502020204030204" pitchFamily="34" charset="0"/>
              </a:rPr>
              <a:t>her gün </a:t>
            </a:r>
            <a:r>
              <a:rPr lang="tr-TR" altLang="tr-TR" sz="2400" dirty="0">
                <a:solidFill>
                  <a:srgbClr val="000000"/>
                </a:solidFill>
                <a:latin typeface="Calibri" panose="020F0502020204030204" pitchFamily="34" charset="0"/>
                <a:ea typeface="Arial Unicode MS" pitchFamily="34" charset="-128"/>
                <a:cs typeface="Calibri" panose="020F0502020204030204" pitchFamily="34" charset="0"/>
              </a:rPr>
              <a:t>bir sağlık çalışanı veya eğitilmiş bir gönüllü tarafından içirtilmesi ve bunun kayıt edilmesidir. </a:t>
            </a:r>
          </a:p>
          <a:p>
            <a:pPr algn="just" eaLnBrk="1" hangingPunct="1">
              <a:buFontTx/>
              <a:buChar char="•"/>
            </a:pPr>
            <a:r>
              <a:rPr lang="tr-TR" altLang="tr-TR" sz="2400" dirty="0">
                <a:solidFill>
                  <a:srgbClr val="000000"/>
                </a:solidFill>
                <a:latin typeface="Calibri" panose="020F0502020204030204" pitchFamily="34" charset="0"/>
                <a:ea typeface="Arial Unicode MS" pitchFamily="34" charset="-128"/>
                <a:cs typeface="Calibri" panose="020F0502020204030204" pitchFamily="34" charset="0"/>
              </a:rPr>
              <a:t>Dünya Sağlık Örgütü tarafından tedavi başarısını arttırmak için önerilmiştir.</a:t>
            </a:r>
          </a:p>
          <a:p>
            <a:pPr algn="just" eaLnBrk="1" hangingPunct="1">
              <a:buFontTx/>
              <a:buChar char="•"/>
            </a:pPr>
            <a:r>
              <a:rPr lang="tr-TR" altLang="tr-TR" sz="2400" b="1" dirty="0">
                <a:solidFill>
                  <a:srgbClr val="000099"/>
                </a:solidFill>
                <a:latin typeface="Calibri" panose="020F0502020204030204" pitchFamily="34" charset="0"/>
                <a:cs typeface="Calibri" panose="020F0502020204030204" pitchFamily="34" charset="0"/>
              </a:rPr>
              <a:t> </a:t>
            </a:r>
            <a:r>
              <a:rPr lang="tr-TR" altLang="tr-TR" sz="2400" dirty="0">
                <a:latin typeface="Calibri" panose="020F0502020204030204" pitchFamily="34" charset="0"/>
                <a:ea typeface="Arial Unicode MS" pitchFamily="34" charset="-128"/>
                <a:cs typeface="Calibri" panose="020F0502020204030204" pitchFamily="34" charset="0"/>
              </a:rPr>
              <a:t>Ülkemizde</a:t>
            </a:r>
            <a:r>
              <a:rPr lang="tr-TR" altLang="tr-TR" sz="2400" b="1" dirty="0">
                <a:solidFill>
                  <a:srgbClr val="000099"/>
                </a:solidFill>
                <a:latin typeface="Calibri" panose="020F0502020204030204" pitchFamily="34" charset="0"/>
                <a:ea typeface="Arial Unicode MS" pitchFamily="34" charset="-128"/>
                <a:cs typeface="Calibri" panose="020F0502020204030204" pitchFamily="34" charset="0"/>
              </a:rPr>
              <a:t> </a:t>
            </a:r>
            <a:r>
              <a:rPr lang="tr-TR" altLang="tr-TR" sz="2400" b="1" dirty="0">
                <a:latin typeface="Calibri" panose="020F0502020204030204" pitchFamily="34" charset="0"/>
                <a:ea typeface="Arial Unicode MS" pitchFamily="34" charset="-128"/>
                <a:cs typeface="Calibri" panose="020F0502020204030204" pitchFamily="34" charset="0"/>
              </a:rPr>
              <a:t>2006 yılından itibaren </a:t>
            </a:r>
            <a:r>
              <a:rPr lang="tr-TR" altLang="tr-TR" sz="2400" dirty="0">
                <a:latin typeface="Calibri" panose="020F0502020204030204" pitchFamily="34" charset="0"/>
                <a:ea typeface="Arial Unicode MS" pitchFamily="34" charset="-128"/>
                <a:cs typeface="Calibri" panose="020F0502020204030204" pitchFamily="34" charset="0"/>
              </a:rPr>
              <a:t>“Doğrudan Gözetimli Tedavi” (DGT)  uygulanmaktadır.</a:t>
            </a:r>
          </a:p>
        </p:txBody>
      </p:sp>
      <p:sp>
        <p:nvSpPr>
          <p:cNvPr id="90115" name="Rectangle 5"/>
          <p:cNvSpPr>
            <a:spLocks noChangeArrowheads="1"/>
          </p:cNvSpPr>
          <p:nvPr/>
        </p:nvSpPr>
        <p:spPr bwMode="auto">
          <a:xfrm>
            <a:off x="1715803" y="362253"/>
            <a:ext cx="5823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ltLang="tr-TR" sz="3200" b="1" dirty="0">
                <a:solidFill>
                  <a:srgbClr val="CC3300"/>
                </a:solidFill>
                <a:latin typeface="Calibri" panose="020F0502020204030204" pitchFamily="34" charset="0"/>
                <a:ea typeface="Arial Unicode MS" pitchFamily="34" charset="-128"/>
                <a:cs typeface="Calibri" panose="020F0502020204030204" pitchFamily="34" charset="0"/>
              </a:rPr>
              <a:t>Doğrudan Gözetimli Tedavi (DGT)</a:t>
            </a:r>
          </a:p>
        </p:txBody>
      </p:sp>
      <p:pic>
        <p:nvPicPr>
          <p:cNvPr id="41989" name="Picture 7" descr="figur_10"/>
          <p:cNvPicPr>
            <a:picLocks noChangeAspect="1" noChangeArrowheads="1"/>
          </p:cNvPicPr>
          <p:nvPr/>
        </p:nvPicPr>
        <p:blipFill>
          <a:blip r:embed="rId2" cstate="print"/>
          <a:srcRect/>
          <a:stretch>
            <a:fillRect/>
          </a:stretch>
        </p:blipFill>
        <p:spPr bwMode="auto">
          <a:xfrm>
            <a:off x="5580112" y="3628964"/>
            <a:ext cx="3182310" cy="1989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0119" name="Rectangle 9"/>
          <p:cNvSpPr>
            <a:spLocks noChangeArrowheads="1"/>
          </p:cNvSpPr>
          <p:nvPr/>
        </p:nvSpPr>
        <p:spPr bwMode="auto">
          <a:xfrm>
            <a:off x="830139" y="5362692"/>
            <a:ext cx="318343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tr-TR" sz="1600" dirty="0">
                <a:solidFill>
                  <a:srgbClr val="000000"/>
                </a:solidFill>
                <a:latin typeface="Calibri" panose="020F0502020204030204" pitchFamily="34" charset="0"/>
                <a:cs typeface="Calibri" panose="020F0502020204030204" pitchFamily="34" charset="0"/>
              </a:rPr>
              <a:t>Doğrudan Gözetimli Tedavi </a:t>
            </a:r>
            <a:r>
              <a:rPr lang="tr-TR" altLang="tr-TR" sz="1600" dirty="0">
                <a:solidFill>
                  <a:srgbClr val="000000"/>
                </a:solidFill>
                <a:latin typeface="Calibri" panose="020F0502020204030204" pitchFamily="34" charset="0"/>
                <a:cs typeface="Calibri" panose="020F0502020204030204" pitchFamily="34" charset="0"/>
              </a:rPr>
              <a:t>P</a:t>
            </a:r>
            <a:r>
              <a:rPr lang="es-ES" altLang="tr-TR" sz="1600" dirty="0">
                <a:solidFill>
                  <a:srgbClr val="000000"/>
                </a:solidFill>
                <a:latin typeface="Calibri" panose="020F0502020204030204" pitchFamily="34" charset="0"/>
                <a:cs typeface="Calibri" panose="020F0502020204030204" pitchFamily="34" charset="0"/>
              </a:rPr>
              <a:t>aket</a:t>
            </a:r>
            <a:r>
              <a:rPr lang="tr-TR" altLang="tr-TR" sz="1600" dirty="0" err="1">
                <a:solidFill>
                  <a:srgbClr val="000000"/>
                </a:solidFill>
                <a:latin typeface="Calibri" panose="020F0502020204030204" pitchFamily="34" charset="0"/>
                <a:cs typeface="Calibri" panose="020F0502020204030204" pitchFamily="34" charset="0"/>
              </a:rPr>
              <a:t>ler</a:t>
            </a:r>
            <a:r>
              <a:rPr lang="es-ES" altLang="tr-TR" sz="1600" dirty="0">
                <a:solidFill>
                  <a:srgbClr val="000000"/>
                </a:solidFill>
                <a:latin typeface="Calibri" panose="020F0502020204030204" pitchFamily="34" charset="0"/>
                <a:cs typeface="Calibri" panose="020F0502020204030204" pitchFamily="34" charset="0"/>
              </a:rPr>
              <a:t>i</a:t>
            </a:r>
            <a:endParaRPr lang="tr-TR" altLang="tr-TR" sz="1600" dirty="0">
              <a:solidFill>
                <a:srgbClr val="000000"/>
              </a:solidFill>
              <a:latin typeface="Calibri" panose="020F0502020204030204" pitchFamily="34" charset="0"/>
              <a:cs typeface="Calibri" panose="020F0502020204030204" pitchFamily="34" charset="0"/>
            </a:endParaRPr>
          </a:p>
        </p:txBody>
      </p:sp>
      <p:sp>
        <p:nvSpPr>
          <p:cNvPr id="8" name="Rectangle 8">
            <a:extLst>
              <a:ext uri="{FF2B5EF4-FFF2-40B4-BE49-F238E27FC236}">
                <a16:creationId xmlns:a16="http://schemas.microsoft.com/office/drawing/2014/main" id="{6F491C64-0FB6-47B1-A170-69FD86DBE668}"/>
              </a:ext>
            </a:extLst>
          </p:cNvPr>
          <p:cNvSpPr>
            <a:spLocks noChangeArrowheads="1"/>
          </p:cNvSpPr>
          <p:nvPr/>
        </p:nvSpPr>
        <p:spPr bwMode="auto">
          <a:xfrm>
            <a:off x="691798" y="5951021"/>
            <a:ext cx="4744298" cy="646331"/>
          </a:xfrm>
          <a:prstGeom prst="rect">
            <a:avLst/>
          </a:prstGeom>
          <a:noFill/>
          <a:ln>
            <a:solidFill>
              <a:schemeClr val="accent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tr-TR" i="1" dirty="0">
                <a:latin typeface="Calibri" panose="020F0502020204030204" pitchFamily="34" charset="0"/>
                <a:cs typeface="Calibri" panose="020F0502020204030204" pitchFamily="34" charset="0"/>
              </a:rPr>
              <a:t>Solda</a:t>
            </a:r>
            <a:r>
              <a:rPr lang="tr-TR" altLang="tr-TR" i="1" dirty="0">
                <a:latin typeface="Calibri" panose="020F0502020204030204" pitchFamily="34" charset="0"/>
                <a:cs typeface="Calibri" panose="020F0502020204030204" pitchFamily="34" charset="0"/>
              </a:rPr>
              <a:t> </a:t>
            </a:r>
            <a:r>
              <a:rPr lang="es-ES" altLang="tr-TR" i="1" dirty="0">
                <a:latin typeface="Calibri" panose="020F0502020204030204" pitchFamily="34" charset="0"/>
                <a:cs typeface="Calibri" panose="020F0502020204030204" pitchFamily="34" charset="0"/>
              </a:rPr>
              <a:t>ilaç direnci olmayan,sağda ilaç direnci olan hastanın bir günlük ilaç poşetleri görülmektedir</a:t>
            </a:r>
            <a:r>
              <a:rPr lang="tr-TR" altLang="tr-TR" i="1" dirty="0">
                <a:latin typeface="Calibri" panose="020F0502020204030204" pitchFamily="34" charset="0"/>
                <a:cs typeface="Calibri" panose="020F0502020204030204" pitchFamily="34" charset="0"/>
              </a:rPr>
              <a:t>.</a:t>
            </a:r>
            <a:endParaRPr lang="es-ES" altLang="tr-TR" i="1" dirty="0">
              <a:latin typeface="Calibri" panose="020F0502020204030204" pitchFamily="34" charset="0"/>
              <a:cs typeface="Calibri" panose="020F0502020204030204" pitchFamily="34" charset="0"/>
            </a:endParaRPr>
          </a:p>
        </p:txBody>
      </p:sp>
      <p:pic>
        <p:nvPicPr>
          <p:cNvPr id="3" name="Resim 2">
            <a:extLst>
              <a:ext uri="{FF2B5EF4-FFF2-40B4-BE49-F238E27FC236}">
                <a16:creationId xmlns:a16="http://schemas.microsoft.com/office/drawing/2014/main" id="{02CE5626-23A2-4AB4-92FA-D8909F5CB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98" y="3628964"/>
            <a:ext cx="1379309" cy="1734408"/>
          </a:xfrm>
          <a:prstGeom prst="rect">
            <a:avLst/>
          </a:prstGeom>
        </p:spPr>
      </p:pic>
      <p:pic>
        <p:nvPicPr>
          <p:cNvPr id="5" name="Resim 4">
            <a:extLst>
              <a:ext uri="{FF2B5EF4-FFF2-40B4-BE49-F238E27FC236}">
                <a16:creationId xmlns:a16="http://schemas.microsoft.com/office/drawing/2014/main" id="{FB64BF6C-5524-4CE7-A311-6BEBFCCDD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857" y="3628964"/>
            <a:ext cx="1862111" cy="1733728"/>
          </a:xfrm>
          <a:prstGeom prst="rect">
            <a:avLst/>
          </a:prstGeom>
        </p:spPr>
      </p:pic>
    </p:spTree>
    <p:extLst>
      <p:ext uri="{BB962C8B-B14F-4D97-AF65-F5344CB8AC3E}">
        <p14:creationId xmlns:p14="http://schemas.microsoft.com/office/powerpoint/2010/main" val="54748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p:cNvSpPr>
          <p:nvPr>
            <p:ph sz="quarter" idx="4294967295"/>
          </p:nvPr>
        </p:nvSpPr>
        <p:spPr>
          <a:xfrm>
            <a:off x="323850" y="2205038"/>
            <a:ext cx="8424863" cy="4251325"/>
          </a:xfrm>
        </p:spPr>
        <p:txBody>
          <a:bodyPr/>
          <a:lstStyle/>
          <a:p>
            <a:pPr algn="just" eaLnBrk="1" hangingPunct="1">
              <a:buFont typeface="Wingdings" pitchFamily="2" charset="2"/>
              <a:buChar char="Ø"/>
              <a:defRPr/>
            </a:pPr>
            <a:r>
              <a:rPr lang="tr-TR" altLang="tr-TR" sz="2400" dirty="0">
                <a:latin typeface="Calibri" panose="020F0502020204030204" pitchFamily="34" charset="0"/>
                <a:cs typeface="Calibri" panose="020F0502020204030204" pitchFamily="34" charset="0"/>
              </a:rPr>
              <a:t>Solunum yoluyla alınan tüberküloz basili </a:t>
            </a:r>
            <a:r>
              <a:rPr lang="tr-TR" altLang="tr-TR" sz="2400" dirty="0">
                <a:solidFill>
                  <a:srgbClr val="FF0000"/>
                </a:solidFill>
                <a:latin typeface="Calibri" panose="020F0502020204030204" pitchFamily="34" charset="0"/>
                <a:cs typeface="Calibri" panose="020F0502020204030204" pitchFamily="34" charset="0"/>
              </a:rPr>
              <a:t>tüberküloz enfeksiyonuna </a:t>
            </a:r>
            <a:r>
              <a:rPr lang="tr-TR" altLang="tr-TR" sz="2400" dirty="0">
                <a:latin typeface="Calibri" panose="020F0502020204030204" pitchFamily="34" charset="0"/>
                <a:cs typeface="Calibri" panose="020F0502020204030204" pitchFamily="34" charset="0"/>
              </a:rPr>
              <a:t>yol açar. Bu, bir hastalık durumu değildir. Vücutta basilin sessiz durduğu ve adeta hapsedildiği bir durumdur.</a:t>
            </a:r>
          </a:p>
          <a:p>
            <a:pPr algn="just" eaLnBrk="1" hangingPunct="1">
              <a:buFont typeface="Wingdings" pitchFamily="2" charset="2"/>
              <a:buChar char="Ø"/>
              <a:defRPr/>
            </a:pPr>
            <a:r>
              <a:rPr lang="tr-TR" altLang="tr-TR" sz="2400" dirty="0" err="1">
                <a:latin typeface="Calibri" panose="020F0502020204030204" pitchFamily="34" charset="0"/>
                <a:cs typeface="Calibri" panose="020F0502020204030204" pitchFamily="34" charset="0"/>
              </a:rPr>
              <a:t>Enfekte</a:t>
            </a:r>
            <a:r>
              <a:rPr lang="tr-TR" altLang="tr-TR" sz="2400" dirty="0">
                <a:latin typeface="Calibri" panose="020F0502020204030204" pitchFamily="34" charset="0"/>
                <a:cs typeface="Calibri" panose="020F0502020204030204" pitchFamily="34" charset="0"/>
              </a:rPr>
              <a:t> olan kişilerin;</a:t>
            </a:r>
          </a:p>
          <a:p>
            <a:pPr marL="0" indent="0" algn="just" eaLnBrk="1" hangingPunct="1">
              <a:buFont typeface="Wingdings 2" panose="05020102010507070707" pitchFamily="18" charset="2"/>
              <a:buNone/>
              <a:defRPr/>
            </a:pPr>
            <a:r>
              <a:rPr lang="tr-TR" altLang="tr-TR" sz="2400" dirty="0">
                <a:latin typeface="Calibri" panose="020F0502020204030204" pitchFamily="34" charset="0"/>
                <a:cs typeface="Calibri" panose="020F0502020204030204" pitchFamily="34" charset="0"/>
              </a:rPr>
              <a:t>	- %5’i ilk 1-2 yıl içinde </a:t>
            </a:r>
            <a:r>
              <a:rPr lang="tr-TR" altLang="tr-TR" sz="2400" dirty="0">
                <a:solidFill>
                  <a:srgbClr val="FF0000"/>
                </a:solidFill>
                <a:latin typeface="Calibri" panose="020F0502020204030204" pitchFamily="34" charset="0"/>
                <a:cs typeface="Calibri" panose="020F0502020204030204" pitchFamily="34" charset="0"/>
              </a:rPr>
              <a:t>tüberküloz hastası </a:t>
            </a:r>
            <a:r>
              <a:rPr lang="tr-TR" altLang="tr-TR" sz="2400" dirty="0">
                <a:latin typeface="Calibri" panose="020F0502020204030204" pitchFamily="34" charset="0"/>
                <a:cs typeface="Calibri" panose="020F0502020204030204" pitchFamily="34" charset="0"/>
              </a:rPr>
              <a:t>olur,</a:t>
            </a:r>
          </a:p>
          <a:p>
            <a:pPr marL="0" indent="0" algn="just" eaLnBrk="1" hangingPunct="1">
              <a:buFont typeface="Wingdings 2" panose="05020102010507070707" pitchFamily="18" charset="2"/>
              <a:buNone/>
              <a:defRPr/>
            </a:pPr>
            <a:r>
              <a:rPr lang="tr-TR" altLang="tr-TR" sz="2400" dirty="0">
                <a:latin typeface="Calibri" panose="020F0502020204030204" pitchFamily="34" charset="0"/>
                <a:cs typeface="Calibri" panose="020F0502020204030204" pitchFamily="34" charset="0"/>
              </a:rPr>
              <a:t>	- %5’inde 2. yıldan sonra herhangi bir zamanda, vücut direncinin düştüğü durumlarda, vücutta beklemekte olan basiller çoğalarak tüberküloz hastalığına yol açar.</a:t>
            </a:r>
          </a:p>
          <a:p>
            <a:pPr marL="0" indent="0" algn="just" eaLnBrk="1" hangingPunct="1">
              <a:buFont typeface="Wingdings 2" panose="05020102010507070707" pitchFamily="18" charset="2"/>
              <a:buNone/>
              <a:defRPr/>
            </a:pPr>
            <a:r>
              <a:rPr lang="tr-TR" altLang="tr-TR" sz="2400" dirty="0">
                <a:latin typeface="Calibri" panose="020F0502020204030204" pitchFamily="34" charset="0"/>
                <a:cs typeface="Calibri" panose="020F0502020204030204" pitchFamily="34" charset="0"/>
              </a:rPr>
              <a:t>	- Yaklaşık %90’ında ise hastalık gelişmez, basil vücutta sessiz olarak kalır.</a:t>
            </a:r>
          </a:p>
        </p:txBody>
      </p:sp>
      <p:sp>
        <p:nvSpPr>
          <p:cNvPr id="6148" name="3 Aşağı Ok Belirtme Çizgisi"/>
          <p:cNvSpPr>
            <a:spLocks noChangeArrowheads="1"/>
          </p:cNvSpPr>
          <p:nvPr/>
        </p:nvSpPr>
        <p:spPr bwMode="auto">
          <a:xfrm>
            <a:off x="1692275" y="548680"/>
            <a:ext cx="6553200" cy="1656358"/>
          </a:xfrm>
          <a:prstGeom prst="downArrowCallout">
            <a:avLst>
              <a:gd name="adj1" fmla="val 55074"/>
              <a:gd name="adj2" fmla="val 41880"/>
              <a:gd name="adj3" fmla="val 28884"/>
              <a:gd name="adj4" fmla="val 49833"/>
            </a:avLst>
          </a:prstGeom>
          <a:solidFill>
            <a:schemeClr val="bg1"/>
          </a:solidFill>
          <a:ln w="40005" algn="ctr">
            <a:solidFill>
              <a:srgbClr val="F9B639"/>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000" b="1" dirty="0">
                <a:solidFill>
                  <a:srgbClr val="C00000"/>
                </a:solidFill>
                <a:latin typeface="Calibri" panose="020F0502020204030204" pitchFamily="34" charset="0"/>
                <a:cs typeface="Calibri" panose="020F0502020204030204" pitchFamily="34" charset="0"/>
              </a:rPr>
              <a:t>Tüberküloz Hastalığı Nasıl Oluşur?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2"/>
          <p:cNvSpPr>
            <a:spLocks noChangeArrowheads="1"/>
          </p:cNvSpPr>
          <p:nvPr/>
        </p:nvSpPr>
        <p:spPr bwMode="auto">
          <a:xfrm>
            <a:off x="806053" y="3397425"/>
            <a:ext cx="7726759" cy="2879725"/>
          </a:xfrm>
          <a:prstGeom prst="ellipse">
            <a:avLst/>
          </a:prstGeom>
          <a:solidFill>
            <a:srgbClr val="FFE5FF"/>
          </a:solidFill>
          <a:ln w="9525">
            <a:solidFill>
              <a:srgbClr val="C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latin typeface="Calibri" panose="020F0502020204030204" pitchFamily="34" charset="0"/>
              <a:cs typeface="Calibri" panose="020F0502020204030204" pitchFamily="34" charset="0"/>
            </a:endParaRPr>
          </a:p>
        </p:txBody>
      </p:sp>
      <p:sp>
        <p:nvSpPr>
          <p:cNvPr id="52227" name="Rectangle 3"/>
          <p:cNvSpPr>
            <a:spLocks noChangeArrowheads="1"/>
          </p:cNvSpPr>
          <p:nvPr/>
        </p:nvSpPr>
        <p:spPr bwMode="auto">
          <a:xfrm>
            <a:off x="668138" y="409426"/>
            <a:ext cx="8002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Neden DGT?</a:t>
            </a:r>
            <a:endParaRPr lang="tr-TR" altLang="tr-TR" dirty="0">
              <a:solidFill>
                <a:srgbClr val="CC3300"/>
              </a:solidFill>
              <a:latin typeface="Calibri" panose="020F0502020204030204" pitchFamily="34" charset="0"/>
              <a:cs typeface="Calibri" panose="020F0502020204030204" pitchFamily="34" charset="0"/>
            </a:endParaRPr>
          </a:p>
        </p:txBody>
      </p:sp>
      <p:sp>
        <p:nvSpPr>
          <p:cNvPr id="52228" name="Rectangle 4"/>
          <p:cNvSpPr>
            <a:spLocks noChangeArrowheads="1"/>
          </p:cNvSpPr>
          <p:nvPr/>
        </p:nvSpPr>
        <p:spPr bwMode="auto">
          <a:xfrm>
            <a:off x="611188" y="1416050"/>
            <a:ext cx="8281987" cy="17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SzPct val="7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Tüberküloz basili hava yolu ile bulaşmaktadır. </a:t>
            </a:r>
          </a:p>
          <a:p>
            <a:pPr eaLnBrk="1" hangingPunct="1">
              <a:buSzPct val="7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Hasta ile aynı havayı solumak, basilin bulaşması için yeterlidir.</a:t>
            </a:r>
          </a:p>
          <a:p>
            <a:pPr eaLnBrk="1" hangingPunct="1">
              <a:buSzPct val="75000"/>
              <a:buFont typeface="Arial" panose="020B0604020202020204" pitchFamily="34" charset="0"/>
              <a:buChar char="•"/>
            </a:pPr>
            <a:r>
              <a:rPr lang="tr-TR" altLang="tr-TR" sz="2400" dirty="0">
                <a:latin typeface="Calibri" panose="020F0502020204030204" pitchFamily="34" charset="0"/>
                <a:cs typeface="Calibri" panose="020F0502020204030204" pitchFamily="34" charset="0"/>
              </a:rPr>
              <a:t>Sağlıklı kişilerin tüm yaşamları boyunca kendilerini korumaları olanaksızdır.</a:t>
            </a:r>
          </a:p>
          <a:p>
            <a:pPr eaLnBrk="1" hangingPunct="1">
              <a:buClr>
                <a:schemeClr val="bg2"/>
              </a:buClr>
              <a:buSzPct val="75000"/>
              <a:buFont typeface="Arial" panose="020B0604020202020204" pitchFamily="34" charset="0"/>
              <a:buChar char="•"/>
            </a:pPr>
            <a:endParaRPr lang="tr-TR" altLang="tr-TR" sz="3000" dirty="0">
              <a:solidFill>
                <a:srgbClr val="000066"/>
              </a:solidFill>
              <a:latin typeface="Calibri" panose="020F0502020204030204" pitchFamily="34" charset="0"/>
              <a:cs typeface="Calibri" panose="020F0502020204030204" pitchFamily="34" charset="0"/>
            </a:endParaRPr>
          </a:p>
          <a:p>
            <a:pPr marL="0" indent="0" eaLnBrk="1" hangingPunct="1">
              <a:buClr>
                <a:schemeClr val="bg2"/>
              </a:buClr>
              <a:buSzPct val="75000"/>
              <a:buNone/>
            </a:pPr>
            <a:r>
              <a:rPr lang="tr-TR" altLang="tr-TR" sz="3000" dirty="0">
                <a:solidFill>
                  <a:srgbClr val="000066"/>
                </a:solidFill>
                <a:latin typeface="Calibri" panose="020F0502020204030204" pitchFamily="34" charset="0"/>
                <a:cs typeface="Calibri" panose="020F0502020204030204" pitchFamily="34" charset="0"/>
              </a:rPr>
              <a:t>		          </a:t>
            </a:r>
            <a:r>
              <a:rPr lang="tr-TR" altLang="tr-TR" sz="2400" u="sng" dirty="0">
                <a:solidFill>
                  <a:srgbClr val="000066"/>
                </a:solidFill>
                <a:latin typeface="Calibri" panose="020F0502020204030204" pitchFamily="34" charset="0"/>
                <a:cs typeface="Calibri" panose="020F0502020204030204" pitchFamily="34" charset="0"/>
              </a:rPr>
              <a:t>Bu nedenle hedef:</a:t>
            </a:r>
          </a:p>
          <a:p>
            <a:pPr marL="0" indent="0" algn="ctr" eaLnBrk="1" hangingPunct="1">
              <a:buClr>
                <a:schemeClr val="bg2"/>
              </a:buClr>
              <a:buSzPct val="75000"/>
              <a:buNone/>
            </a:pPr>
            <a:r>
              <a:rPr lang="tr-TR" altLang="tr-TR" sz="2400" dirty="0">
                <a:solidFill>
                  <a:srgbClr val="000066"/>
                </a:solidFill>
                <a:latin typeface="Calibri" panose="020F0502020204030204" pitchFamily="34" charset="0"/>
                <a:cs typeface="Calibri" panose="020F0502020204030204" pitchFamily="34" charset="0"/>
              </a:rPr>
              <a:t>Hastalanan kişileri en kısa sürede bulmak ve</a:t>
            </a:r>
          </a:p>
          <a:p>
            <a:pPr marL="0" indent="0" algn="ctr" eaLnBrk="1" hangingPunct="1">
              <a:buClr>
                <a:schemeClr val="bg2"/>
              </a:buClr>
              <a:buSzPct val="75000"/>
              <a:buNone/>
            </a:pPr>
            <a:r>
              <a:rPr lang="tr-TR" altLang="tr-TR" sz="2400" dirty="0">
                <a:solidFill>
                  <a:srgbClr val="000066"/>
                </a:solidFill>
                <a:latin typeface="Calibri" panose="020F0502020204030204" pitchFamily="34" charset="0"/>
                <a:cs typeface="Calibri" panose="020F0502020204030204" pitchFamily="34" charset="0"/>
              </a:rPr>
              <a:t>bunların tedavi olmalarını sağlayarak çevresindeki </a:t>
            </a:r>
          </a:p>
          <a:p>
            <a:pPr marL="0" indent="0" algn="ctr" eaLnBrk="1" hangingPunct="1">
              <a:buClr>
                <a:schemeClr val="bg2"/>
              </a:buClr>
              <a:buSzPct val="75000"/>
              <a:buNone/>
            </a:pPr>
            <a:r>
              <a:rPr lang="tr-TR" altLang="tr-TR" sz="2400" dirty="0">
                <a:solidFill>
                  <a:srgbClr val="000066"/>
                </a:solidFill>
                <a:latin typeface="Calibri" panose="020F0502020204030204" pitchFamily="34" charset="0"/>
                <a:cs typeface="Calibri" panose="020F0502020204030204" pitchFamily="34" charset="0"/>
              </a:rPr>
              <a:t>kişilere bulaştırmalarını önlemek.</a:t>
            </a:r>
            <a:endParaRPr lang="tr-TR" altLang="tr-TR" sz="2400" dirty="0">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2C47A5F-F361-48F1-BC1F-2CB162D6C1AB}"/>
              </a:ext>
            </a:extLst>
          </p:cNvPr>
          <p:cNvSpPr txBox="1"/>
          <p:nvPr/>
        </p:nvSpPr>
        <p:spPr bwMode="auto">
          <a:xfrm>
            <a:off x="457200" y="261386"/>
            <a:ext cx="8229600" cy="706090"/>
          </a:xfrm>
          <a:prstGeom prst="rect">
            <a:avLst/>
          </a:prstGeom>
          <a:noFill/>
          <a:ln>
            <a:noFill/>
          </a:ln>
        </p:spPr>
        <p:txBody>
          <a:bodyPr vert="horz" wrap="square" lIns="91440" tIns="45720" rIns="91440" bIns="45720" numCol="1" anchor="ctr" anchorCtr="0" compatLnSpc="1">
            <a:prstTxWarp prst="textNoShape">
              <a:avLst/>
            </a:prstTxWarp>
            <a:normAutofit/>
          </a:bodyPr>
          <a:lstStyle/>
          <a:p>
            <a:pPr algn="ctr">
              <a:spcAft>
                <a:spcPts val="600"/>
              </a:spcAft>
            </a:pPr>
            <a:r>
              <a:rPr lang="tr-TR" sz="4000" dirty="0">
                <a:solidFill>
                  <a:srgbClr val="C00000"/>
                </a:solidFill>
                <a:effectLst/>
                <a:latin typeface="Calibri" panose="020F0502020204030204" pitchFamily="34" charset="0"/>
                <a:cs typeface="Calibri" panose="020F0502020204030204" pitchFamily="34" charset="0"/>
              </a:rPr>
              <a:t>Video Gözetimli DGT</a:t>
            </a:r>
            <a:r>
              <a:rPr lang="tr-TR" sz="4000" b="1" dirty="0">
                <a:solidFill>
                  <a:srgbClr val="C00000"/>
                </a:solidFill>
                <a:effectLst/>
                <a:latin typeface="Calibri" panose="020F0502020204030204" pitchFamily="34" charset="0"/>
                <a:ea typeface="+mj-ea"/>
                <a:cs typeface="Calibri" panose="020F0502020204030204" pitchFamily="34" charset="0"/>
              </a:rPr>
              <a:t> (VGT)</a:t>
            </a:r>
            <a:endParaRPr lang="tr-TR" sz="4000" b="1" dirty="0">
              <a:solidFill>
                <a:srgbClr val="C00000"/>
              </a:solidFill>
              <a:latin typeface="Calibri" panose="020F0502020204030204" pitchFamily="34" charset="0"/>
              <a:ea typeface="+mj-ea"/>
              <a:cs typeface="Calibri" panose="020F0502020204030204" pitchFamily="34" charset="0"/>
            </a:endParaRPr>
          </a:p>
        </p:txBody>
      </p:sp>
      <p:sp>
        <p:nvSpPr>
          <p:cNvPr id="3" name="Metin kutusu 2">
            <a:extLst>
              <a:ext uri="{FF2B5EF4-FFF2-40B4-BE49-F238E27FC236}">
                <a16:creationId xmlns:a16="http://schemas.microsoft.com/office/drawing/2014/main" id="{31F00795-A873-4B6A-B357-03C20804F48A}"/>
              </a:ext>
            </a:extLst>
          </p:cNvPr>
          <p:cNvSpPr txBox="1"/>
          <p:nvPr/>
        </p:nvSpPr>
        <p:spPr bwMode="auto">
          <a:xfrm>
            <a:off x="457200" y="1268760"/>
            <a:ext cx="4690864" cy="4929411"/>
          </a:xfrm>
          <a:prstGeom prst="rect">
            <a:avLst/>
          </a:prstGeom>
          <a:noFill/>
          <a:ln>
            <a:noFill/>
          </a:ln>
        </p:spPr>
        <p:txBody>
          <a:bodyPr vert="horz" wrap="square" lIns="91440" tIns="45720" rIns="91440" bIns="45720" numCol="1" anchor="t" anchorCtr="0" compatLnSpc="1">
            <a:prstTxWarp prst="textNoShape">
              <a:avLst/>
            </a:prstTxWarp>
            <a:noAutofit/>
          </a:bodyPr>
          <a:lstStyle/>
          <a:p>
            <a:pPr marL="457200" indent="-457200">
              <a:lnSpc>
                <a:spcPct val="90000"/>
              </a:lnSpc>
              <a:spcBef>
                <a:spcPct val="20000"/>
              </a:spcBef>
              <a:buFont typeface="Arial" panose="020B0604020202020204" pitchFamily="34" charset="0"/>
              <a:buChar char="•"/>
            </a:pPr>
            <a:r>
              <a:rPr lang="tr-TR" sz="2400" dirty="0">
                <a:effectLst/>
                <a:latin typeface="Calibri" panose="020F0502020204030204" pitchFamily="34" charset="0"/>
                <a:cs typeface="Calibri" panose="020F0502020204030204" pitchFamily="34" charset="0"/>
              </a:rPr>
              <a:t>Her gün sağlık kuruluşuna gelemeyen hastalar için </a:t>
            </a:r>
          </a:p>
          <a:p>
            <a:pPr marL="457200" indent="-457200">
              <a:lnSpc>
                <a:spcPct val="90000"/>
              </a:lnSpc>
              <a:spcBef>
                <a:spcPct val="20000"/>
              </a:spcBef>
              <a:buFont typeface="Arial" panose="020B0604020202020204" pitchFamily="34" charset="0"/>
              <a:buChar char="•"/>
            </a:pPr>
            <a:r>
              <a:rPr lang="tr-TR" sz="2400" dirty="0">
                <a:effectLst/>
                <a:latin typeface="Calibri" panose="020F0502020204030204" pitchFamily="34" charset="0"/>
                <a:cs typeface="Calibri" panose="020F0502020204030204" pitchFamily="34" charset="0"/>
              </a:rPr>
              <a:t>İletişim teknolojisindeki gelişmelerden faydalanarak hastanın ilacını içerken bir sağlık çalışanına görüntülü bağlanması </a:t>
            </a:r>
          </a:p>
          <a:p>
            <a:pPr>
              <a:lnSpc>
                <a:spcPct val="90000"/>
              </a:lnSpc>
              <a:spcBef>
                <a:spcPct val="20000"/>
              </a:spcBef>
            </a:pPr>
            <a:r>
              <a:rPr lang="tr-TR" sz="2400" dirty="0">
                <a:effectLst/>
                <a:latin typeface="Calibri" panose="020F0502020204030204" pitchFamily="34" charset="0"/>
                <a:cs typeface="Calibri" panose="020F0502020204030204" pitchFamily="34" charset="0"/>
              </a:rPr>
              <a:t>		veya </a:t>
            </a:r>
          </a:p>
          <a:p>
            <a:pPr marL="457200" indent="-457200">
              <a:lnSpc>
                <a:spcPct val="90000"/>
              </a:lnSpc>
              <a:spcBef>
                <a:spcPct val="20000"/>
              </a:spcBef>
              <a:buFont typeface="Arial" panose="020B0604020202020204" pitchFamily="34" charset="0"/>
              <a:buChar char="•"/>
            </a:pPr>
            <a:r>
              <a:rPr lang="tr-TR" sz="2400" dirty="0">
                <a:effectLst/>
                <a:latin typeface="Calibri" panose="020F0502020204030204" pitchFamily="34" charset="0"/>
                <a:cs typeface="Calibri" panose="020F0502020204030204" pitchFamily="34" charset="0"/>
              </a:rPr>
              <a:t>ilaç içmesini kaydedip video yollaması şeklinde uygulanan DGT </a:t>
            </a:r>
          </a:p>
          <a:p>
            <a:pPr>
              <a:lnSpc>
                <a:spcPct val="90000"/>
              </a:lnSpc>
              <a:spcBef>
                <a:spcPct val="20000"/>
              </a:spcBef>
            </a:pPr>
            <a:endParaRPr lang="tr-TR" sz="2400" dirty="0">
              <a:latin typeface="Calibri" panose="020F0502020204030204" pitchFamily="34" charset="0"/>
              <a:cs typeface="Calibri" panose="020F0502020204030204" pitchFamily="34" charset="0"/>
            </a:endParaRPr>
          </a:p>
          <a:p>
            <a:pPr marL="457200" indent="-457200">
              <a:lnSpc>
                <a:spcPct val="90000"/>
              </a:lnSpc>
              <a:spcBef>
                <a:spcPct val="20000"/>
              </a:spcBef>
              <a:buFont typeface="Wingdings" panose="05000000000000000000" pitchFamily="2" charset="2"/>
              <a:buChar char="ü"/>
            </a:pPr>
            <a:r>
              <a:rPr lang="tr-TR" sz="2400" dirty="0" err="1">
                <a:solidFill>
                  <a:srgbClr val="C00000"/>
                </a:solidFill>
                <a:latin typeface="Calibri" panose="020F0502020204030204" pitchFamily="34" charset="0"/>
                <a:cs typeface="Calibri" panose="020F0502020204030204" pitchFamily="34" charset="0"/>
              </a:rPr>
              <a:t>Pandemide</a:t>
            </a:r>
            <a:r>
              <a:rPr lang="tr-TR" sz="2400" dirty="0">
                <a:solidFill>
                  <a:srgbClr val="C00000"/>
                </a:solidFill>
                <a:latin typeface="Calibri" panose="020F0502020204030204" pitchFamily="34" charset="0"/>
                <a:cs typeface="Calibri" panose="020F0502020204030204" pitchFamily="34" charset="0"/>
              </a:rPr>
              <a:t> önerilen yöntem!</a:t>
            </a:r>
          </a:p>
        </p:txBody>
      </p:sp>
      <p:pic>
        <p:nvPicPr>
          <p:cNvPr id="5" name="Resim 4">
            <a:extLst>
              <a:ext uri="{FF2B5EF4-FFF2-40B4-BE49-F238E27FC236}">
                <a16:creationId xmlns:a16="http://schemas.microsoft.com/office/drawing/2014/main" id="{22D4B031-10AA-4D25-B9BB-F9B06DB81D34}"/>
              </a:ext>
            </a:extLst>
          </p:cNvPr>
          <p:cNvPicPr>
            <a:picLocks noChangeAspect="1"/>
          </p:cNvPicPr>
          <p:nvPr/>
        </p:nvPicPr>
        <p:blipFill rotWithShape="1">
          <a:blip r:embed="rId2"/>
          <a:srcRect l="36621" r="24896" b="-2"/>
          <a:stretch/>
        </p:blipFill>
        <p:spPr>
          <a:xfrm>
            <a:off x="5508104" y="1268760"/>
            <a:ext cx="3096344" cy="4525963"/>
          </a:xfrm>
          <a:prstGeom prst="rect">
            <a:avLst/>
          </a:prstGeom>
          <a:noFill/>
        </p:spPr>
      </p:pic>
    </p:spTree>
    <p:extLst>
      <p:ext uri="{BB962C8B-B14F-4D97-AF65-F5344CB8AC3E}">
        <p14:creationId xmlns:p14="http://schemas.microsoft.com/office/powerpoint/2010/main" val="3862132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85800" y="1628800"/>
            <a:ext cx="7848600" cy="3093154"/>
          </a:xfrm>
          <a:prstGeom prst="rect">
            <a:avLst/>
          </a:prstGeom>
          <a:solidFill>
            <a:schemeClr val="bg1"/>
          </a:solidFill>
          <a:ln w="9525">
            <a:solidFill>
              <a:schemeClr val="bg1"/>
            </a:solidFill>
            <a:miter lim="800000"/>
            <a:headEnd/>
            <a:tailEnd/>
          </a:ln>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En az 6 ay süreyle her gün ilaç içilmesinin zorluğu</a:t>
            </a:r>
          </a:p>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Tedavi başladıktan sonraki bir-iki ay içinde şikayetlerin geçmesi ve kendini iyi hissetme</a:t>
            </a:r>
          </a:p>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Eğitim durumu, sosyal konum, yaşadığı ortam, yaş, cinsiyet gibi değişkenler</a:t>
            </a:r>
          </a:p>
          <a:p>
            <a:pPr>
              <a:spcBef>
                <a:spcPct val="50000"/>
              </a:spcBef>
              <a:buSzPct val="91000"/>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Olası yan etkilere karşı bilgilenmeme vb.</a:t>
            </a:r>
          </a:p>
        </p:txBody>
      </p:sp>
      <p:sp>
        <p:nvSpPr>
          <p:cNvPr id="53251" name="Text Box 3"/>
          <p:cNvSpPr txBox="1">
            <a:spLocks noChangeArrowheads="1"/>
          </p:cNvSpPr>
          <p:nvPr/>
        </p:nvSpPr>
        <p:spPr bwMode="auto">
          <a:xfrm>
            <a:off x="685800" y="692150"/>
            <a:ext cx="7848600" cy="584775"/>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b="1" dirty="0">
                <a:solidFill>
                  <a:srgbClr val="C00000"/>
                </a:solidFill>
                <a:latin typeface="Calibri" panose="020F0502020204030204" pitchFamily="34" charset="0"/>
                <a:cs typeface="Calibri" panose="020F0502020204030204" pitchFamily="34" charset="0"/>
              </a:rPr>
              <a:t>Tedaviye Uyumsuzluk Nedenleri</a:t>
            </a:r>
          </a:p>
        </p:txBody>
      </p:sp>
      <p:sp>
        <p:nvSpPr>
          <p:cNvPr id="53252" name="Text Box 4"/>
          <p:cNvSpPr txBox="1">
            <a:spLocks noChangeArrowheads="1"/>
          </p:cNvSpPr>
          <p:nvPr/>
        </p:nvSpPr>
        <p:spPr bwMode="auto">
          <a:xfrm>
            <a:off x="647700" y="5047448"/>
            <a:ext cx="7848600" cy="892175"/>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600" dirty="0">
                <a:solidFill>
                  <a:srgbClr val="333399"/>
                </a:solidFill>
                <a:latin typeface="Calibri" panose="020F0502020204030204" pitchFamily="34" charset="0"/>
                <a:cs typeface="Calibri" panose="020F0502020204030204" pitchFamily="34" charset="0"/>
              </a:rPr>
              <a:t>Hastalar, bu gibi nedenlerle ilaçlarını düzensiz kullanmakta ve tedaviyi terk etmektedirler.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557213"/>
            <a:ext cx="7772400" cy="1143000"/>
          </a:xfrm>
          <a:prstGeom prst="rect">
            <a:avLst/>
          </a:prstGeom>
          <a:solidFill>
            <a:schemeClr val="bg1"/>
          </a:solidFill>
          <a:ln>
            <a:noFill/>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Düzensiz Tedavi ve Tedaviyi Yarıda Bırakmanın Muhtemel Sonuçları</a:t>
            </a:r>
            <a:endParaRPr lang="tr-TR" altLang="tr-TR" dirty="0">
              <a:solidFill>
                <a:srgbClr val="C00000"/>
              </a:solidFill>
              <a:latin typeface="Calibri" panose="020F0502020204030204" pitchFamily="34" charset="0"/>
              <a:cs typeface="Calibri" panose="020F0502020204030204" pitchFamily="34" charset="0"/>
            </a:endParaRPr>
          </a:p>
        </p:txBody>
      </p:sp>
      <p:sp>
        <p:nvSpPr>
          <p:cNvPr id="54275" name="Rectangle 3"/>
          <p:cNvSpPr>
            <a:spLocks noChangeArrowheads="1"/>
          </p:cNvSpPr>
          <p:nvPr/>
        </p:nvSpPr>
        <p:spPr bwMode="auto">
          <a:xfrm>
            <a:off x="760413" y="2087563"/>
            <a:ext cx="7772400" cy="3644900"/>
          </a:xfrm>
          <a:prstGeom prst="rect">
            <a:avLst/>
          </a:prstGeom>
          <a:solidFill>
            <a:schemeClr val="bg1"/>
          </a:solidFill>
          <a:ln w="9525">
            <a:solidFill>
              <a:srgbClr val="A50021"/>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SzPct val="75000"/>
              <a:buFont typeface="Wingdings" panose="05000000000000000000" pitchFamily="2" charset="2"/>
              <a:buChar char="Ø"/>
            </a:pPr>
            <a:r>
              <a:rPr lang="tr-TR" altLang="tr-TR" sz="2800" dirty="0">
                <a:latin typeface="Calibri" panose="020F0502020204030204" pitchFamily="34" charset="0"/>
                <a:cs typeface="Calibri" panose="020F0502020204030204" pitchFamily="34" charset="0"/>
              </a:rPr>
              <a:t>Hastalık tablosunun tekrarlaması</a:t>
            </a:r>
          </a:p>
          <a:p>
            <a:pPr eaLnBrk="1" hangingPunct="1">
              <a:buSzPct val="75000"/>
              <a:buFont typeface="Wingdings" panose="05000000000000000000" pitchFamily="2" charset="2"/>
              <a:buChar char="Ø"/>
            </a:pPr>
            <a:r>
              <a:rPr lang="tr-TR" altLang="tr-TR" sz="2800" dirty="0">
                <a:latin typeface="Calibri" panose="020F0502020204030204" pitchFamily="34" charset="0"/>
                <a:cs typeface="Calibri" panose="020F0502020204030204" pitchFamily="34" charset="0"/>
              </a:rPr>
              <a:t>İyileşememe</a:t>
            </a:r>
          </a:p>
          <a:p>
            <a:pPr eaLnBrk="1" hangingPunct="1">
              <a:buSzPct val="75000"/>
              <a:buFont typeface="Wingdings" panose="05000000000000000000" pitchFamily="2" charset="2"/>
              <a:buChar char="Ø"/>
            </a:pPr>
            <a:r>
              <a:rPr lang="tr-TR" altLang="tr-TR" sz="2800" dirty="0">
                <a:latin typeface="Calibri" panose="020F0502020204030204" pitchFamily="34" charset="0"/>
                <a:cs typeface="Calibri" panose="020F0502020204030204" pitchFamily="34" charset="0"/>
              </a:rPr>
              <a:t>Bulaştırıcılığın devam etmesi</a:t>
            </a:r>
          </a:p>
          <a:p>
            <a:pPr eaLnBrk="1" hangingPunct="1">
              <a:buSzPct val="75000"/>
              <a:buFont typeface="Wingdings" panose="05000000000000000000" pitchFamily="2" charset="2"/>
              <a:buChar char="Ø"/>
            </a:pPr>
            <a:r>
              <a:rPr lang="tr-TR" altLang="tr-TR" sz="2800" dirty="0">
                <a:latin typeface="Calibri" panose="020F0502020204030204" pitchFamily="34" charset="0"/>
                <a:cs typeface="Calibri" panose="020F0502020204030204" pitchFamily="34" charset="0"/>
              </a:rPr>
              <a:t>İlaçlara direnç gelişmesi ve dirençli mikrobun diğer kişilere bulaşması</a:t>
            </a:r>
          </a:p>
          <a:p>
            <a:pPr eaLnBrk="1" hangingPunct="1">
              <a:buSzPct val="75000"/>
              <a:buFont typeface="Wingdings" panose="05000000000000000000" pitchFamily="2" charset="2"/>
              <a:buChar char="Ø"/>
            </a:pPr>
            <a:r>
              <a:rPr lang="tr-TR" altLang="tr-TR" sz="2800" dirty="0">
                <a:latin typeface="Calibri" panose="020F0502020204030204" pitchFamily="34" charset="0"/>
                <a:cs typeface="Calibri" panose="020F0502020204030204" pitchFamily="34" charset="0"/>
              </a:rPr>
              <a:t>Ölüm riskinin artması</a:t>
            </a:r>
          </a:p>
          <a:p>
            <a:pPr eaLnBrk="1" hangingPunct="1">
              <a:buSzPct val="75000"/>
              <a:buFont typeface="Wingdings" panose="05000000000000000000" pitchFamily="2" charset="2"/>
              <a:buChar char="Ø"/>
            </a:pPr>
            <a:r>
              <a:rPr lang="tr-TR" altLang="tr-TR" sz="2800" dirty="0">
                <a:latin typeface="Calibri" panose="020F0502020204030204" pitchFamily="34" charset="0"/>
                <a:cs typeface="Calibri" panose="020F0502020204030204" pitchFamily="34" charset="0"/>
              </a:rPr>
              <a:t>Tedavi maliyetinin artması</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09600" y="503238"/>
            <a:ext cx="8001000" cy="838200"/>
          </a:xfrm>
          <a:prstGeom prst="rect">
            <a:avLst/>
          </a:prstGeom>
          <a:solidFill>
            <a:schemeClr val="bg1"/>
          </a:solidFill>
          <a:ln>
            <a:noFill/>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tr-TR" altLang="tr-TR" b="1" dirty="0">
                <a:solidFill>
                  <a:srgbClr val="C00000"/>
                </a:solidFill>
                <a:latin typeface="Calibri" panose="020F0502020204030204" pitchFamily="34" charset="0"/>
                <a:cs typeface="Calibri" panose="020F0502020204030204" pitchFamily="34" charset="0"/>
              </a:rPr>
              <a:t>Tedavinin Sonlandırılması</a:t>
            </a:r>
            <a:endParaRPr lang="tr-TR" altLang="tr-TR" dirty="0">
              <a:solidFill>
                <a:srgbClr val="C00000"/>
              </a:solidFill>
              <a:latin typeface="Calibri" panose="020F0502020204030204" pitchFamily="34" charset="0"/>
              <a:cs typeface="Calibri" panose="020F0502020204030204" pitchFamily="34" charset="0"/>
            </a:endParaRPr>
          </a:p>
        </p:txBody>
      </p:sp>
      <p:sp>
        <p:nvSpPr>
          <p:cNvPr id="55299" name="Rectangle 3"/>
          <p:cNvSpPr>
            <a:spLocks noChangeArrowheads="1"/>
          </p:cNvSpPr>
          <p:nvPr/>
        </p:nvSpPr>
        <p:spPr bwMode="auto">
          <a:xfrm>
            <a:off x="533400" y="1871663"/>
            <a:ext cx="8305800" cy="4005262"/>
          </a:xfrm>
          <a:prstGeom prst="rect">
            <a:avLst/>
          </a:prstGeom>
          <a:solidFill>
            <a:schemeClr val="bg1"/>
          </a:solidFill>
          <a:ln w="9525">
            <a:solidFill>
              <a:srgbClr val="000066"/>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C00000"/>
              </a:buClr>
              <a:buSzPct val="80000"/>
              <a:buFont typeface="Courier New" panose="02070309020205020404" pitchFamily="49" charset="0"/>
              <a:buChar char="o"/>
            </a:pPr>
            <a:r>
              <a:rPr lang="tr-TR" altLang="tr-TR" sz="2600" dirty="0">
                <a:latin typeface="Calibri" panose="020F0502020204030204" pitchFamily="34" charset="0"/>
                <a:cs typeface="Calibri" panose="020F0502020204030204" pitchFamily="34" charset="0"/>
              </a:rPr>
              <a:t>Hasta, hastalığının özelliklerine uygun tedavi rejimindeki ilaçları yeterli süre ve düzenli kullanması sonunda kontrol edilir.</a:t>
            </a:r>
          </a:p>
          <a:p>
            <a:pPr eaLnBrk="1" hangingPunct="1">
              <a:buClr>
                <a:srgbClr val="C00000"/>
              </a:buClr>
              <a:buSzPct val="80000"/>
              <a:buFont typeface="Courier New" panose="02070309020205020404" pitchFamily="49" charset="0"/>
              <a:buChar char="o"/>
            </a:pPr>
            <a:r>
              <a:rPr lang="tr-TR" altLang="tr-TR" sz="2600" dirty="0">
                <a:latin typeface="Calibri" panose="020F0502020204030204" pitchFamily="34" charset="0"/>
                <a:cs typeface="Calibri" panose="020F0502020204030204" pitchFamily="34" charset="0"/>
              </a:rPr>
              <a:t>İyileştiğine karar verilen hastanın ilaçları kesilir ve tedavi sonrası kontrollere gelmesi söylenir.</a:t>
            </a:r>
          </a:p>
          <a:p>
            <a:pPr eaLnBrk="1" hangingPunct="1">
              <a:buClr>
                <a:srgbClr val="C00000"/>
              </a:buClr>
              <a:buSzPct val="80000"/>
              <a:buFont typeface="Courier New" panose="02070309020205020404" pitchFamily="49" charset="0"/>
              <a:buChar char="o"/>
            </a:pPr>
            <a:r>
              <a:rPr lang="tr-TR" altLang="tr-TR" sz="2600" dirty="0">
                <a:latin typeface="Calibri" panose="020F0502020204030204" pitchFamily="34" charset="0"/>
                <a:cs typeface="Calibri" panose="020F0502020204030204" pitchFamily="34" charset="0"/>
              </a:rPr>
              <a:t>Tekrar benzer yakınmaları olursa, hemen sağlık kuruluşuna başvurması öğütlenir.</a:t>
            </a:r>
          </a:p>
          <a:p>
            <a:pPr eaLnBrk="1" hangingPunct="1">
              <a:buClr>
                <a:srgbClr val="C00000"/>
              </a:buClr>
              <a:buSzPct val="80000"/>
              <a:buFont typeface="Courier New" panose="02070309020205020404" pitchFamily="49" charset="0"/>
              <a:buChar char="o"/>
            </a:pPr>
            <a:r>
              <a:rPr lang="tr-TR" altLang="tr-TR" sz="2600" dirty="0">
                <a:latin typeface="Calibri" panose="020F0502020204030204" pitchFamily="34" charset="0"/>
                <a:cs typeface="Calibri" panose="020F0502020204030204" pitchFamily="34" charset="0"/>
              </a:rPr>
              <a:t>Dispanserdeki tüm dosya ve kayıtları </a:t>
            </a:r>
            <a:r>
              <a:rPr lang="tr-TR" altLang="tr-TR" sz="2600" b="1" dirty="0">
                <a:solidFill>
                  <a:srgbClr val="C00000"/>
                </a:solidFill>
                <a:latin typeface="Calibri" panose="020F0502020204030204" pitchFamily="34" charset="0"/>
                <a:cs typeface="Calibri" panose="020F0502020204030204" pitchFamily="34" charset="0"/>
              </a:rPr>
              <a:t>süresiz</a:t>
            </a:r>
            <a:r>
              <a:rPr lang="tr-TR" altLang="tr-TR" sz="2600" dirty="0">
                <a:solidFill>
                  <a:srgbClr val="CC3300"/>
                </a:solidFill>
                <a:latin typeface="Calibri" panose="020F0502020204030204" pitchFamily="34" charset="0"/>
                <a:cs typeface="Calibri" panose="020F0502020204030204" pitchFamily="34" charset="0"/>
              </a:rPr>
              <a:t> </a:t>
            </a:r>
            <a:r>
              <a:rPr lang="tr-TR" altLang="tr-TR" sz="2600" dirty="0">
                <a:latin typeface="Calibri" panose="020F0502020204030204" pitchFamily="34" charset="0"/>
                <a:cs typeface="Calibri" panose="020F0502020204030204" pitchFamily="34" charset="0"/>
              </a:rPr>
              <a:t>olarak arşivde saklanır.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9749" y="1259314"/>
            <a:ext cx="8064500" cy="5078313"/>
          </a:xfrm>
          <a:prstGeom prst="rect">
            <a:avLst/>
          </a:prstGeom>
          <a:solidFill>
            <a:schemeClr val="bg1"/>
          </a:solidFill>
          <a:ln w="9525">
            <a:solidFill>
              <a:srgbClr val="8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400" b="1" dirty="0">
                <a:solidFill>
                  <a:srgbClr val="CC3300"/>
                </a:solidFill>
                <a:latin typeface="Calibri" panose="020F0502020204030204" pitchFamily="34" charset="0"/>
                <a:cs typeface="Calibri" panose="020F0502020204030204" pitchFamily="34" charset="0"/>
              </a:rPr>
              <a:t>Kür:</a:t>
            </a:r>
            <a:r>
              <a:rPr lang="tr-TR" altLang="tr-TR" sz="2400" dirty="0">
                <a:latin typeface="Calibri" panose="020F0502020204030204" pitchFamily="34" charset="0"/>
                <a:cs typeface="Calibri" panose="020F0502020204030204" pitchFamily="34" charset="0"/>
              </a:rPr>
              <a:t> Başlangıçta bakteriyolojik tanı konulmuş akciğer TB hastasında, klinik ve radyolojik iyileşmeyle birlikte birisi tedavinin idame döneminde diğeri tedavinin tamamlandığı ayda olmak üzere en az iki kez yayma ya da kültür negatifliğinin gösterilmesidir.</a:t>
            </a:r>
          </a:p>
          <a:p>
            <a:pPr>
              <a:spcBef>
                <a:spcPct val="50000"/>
              </a:spcBef>
              <a:buFontTx/>
              <a:buNone/>
            </a:pPr>
            <a:r>
              <a:rPr lang="tr-TR" altLang="tr-TR" sz="2400" b="1" dirty="0">
                <a:solidFill>
                  <a:srgbClr val="CC3300"/>
                </a:solidFill>
                <a:latin typeface="Calibri" panose="020F0502020204030204" pitchFamily="34" charset="0"/>
                <a:cs typeface="Calibri" panose="020F0502020204030204" pitchFamily="34" charset="0"/>
              </a:rPr>
              <a:t>Tedavi tamamlama</a:t>
            </a:r>
            <a:r>
              <a:rPr lang="tr-TR" altLang="tr-TR" sz="2400" dirty="0">
                <a:solidFill>
                  <a:srgbClr val="CC3300"/>
                </a:solidFill>
                <a:latin typeface="Calibri" panose="020F0502020204030204" pitchFamily="34" charset="0"/>
                <a:cs typeface="Calibri" panose="020F0502020204030204" pitchFamily="34" charset="0"/>
              </a:rPr>
              <a:t>: </a:t>
            </a:r>
            <a:r>
              <a:rPr lang="tr-TR" altLang="tr-TR" sz="2400" dirty="0">
                <a:latin typeface="Calibri" panose="020F0502020204030204" pitchFamily="34" charset="0"/>
                <a:cs typeface="Calibri" panose="020F0502020204030204" pitchFamily="34" charset="0"/>
              </a:rPr>
              <a:t>Öngörülen tedaviyi süresi içinde tamamlayan olguda tedavinin idame dönemi ya da sonunda balgam incelemesi yapılamadığı durumlarda, klinik ve radyolojik bulguları ile başarılı kabul edilerek tedavinin sonlandırılmasıdır. </a:t>
            </a:r>
          </a:p>
          <a:p>
            <a:pPr>
              <a:spcBef>
                <a:spcPct val="50000"/>
              </a:spcBef>
              <a:buFontTx/>
              <a:buNone/>
            </a:pPr>
            <a:r>
              <a:rPr lang="tr-TR" altLang="tr-TR" sz="2400" dirty="0">
                <a:latin typeface="Calibri" panose="020F0502020204030204" pitchFamily="34" charset="0"/>
                <a:cs typeface="Calibri" panose="020F0502020204030204" pitchFamily="34" charset="0"/>
              </a:rPr>
              <a:t>*Akciğer dışı TB olgularında tedavi sonucu başarılı ise bu gruba eklenir.</a:t>
            </a:r>
          </a:p>
          <a:p>
            <a:pPr>
              <a:spcBef>
                <a:spcPct val="50000"/>
              </a:spcBef>
              <a:buFontTx/>
              <a:buNone/>
            </a:pPr>
            <a:r>
              <a:rPr lang="tr-TR" altLang="tr-TR" sz="2400" b="1" dirty="0">
                <a:solidFill>
                  <a:srgbClr val="CC3300"/>
                </a:solidFill>
                <a:latin typeface="Calibri" panose="020F0502020204030204" pitchFamily="34" charset="0"/>
                <a:cs typeface="Calibri" panose="020F0502020204030204" pitchFamily="34" charset="0"/>
              </a:rPr>
              <a:t>Tedavi Başarısı: </a:t>
            </a:r>
            <a:r>
              <a:rPr lang="tr-TR" altLang="tr-TR" sz="2400" dirty="0">
                <a:latin typeface="Calibri" panose="020F0502020204030204" pitchFamily="34" charset="0"/>
                <a:cs typeface="Calibri" panose="020F0502020204030204" pitchFamily="34" charset="0"/>
              </a:rPr>
              <a:t>Kür ve tedavi tamamlamanın toplamıdır.</a:t>
            </a:r>
          </a:p>
        </p:txBody>
      </p:sp>
      <p:sp>
        <p:nvSpPr>
          <p:cNvPr id="58372" name="Text Box 3"/>
          <p:cNvSpPr txBox="1">
            <a:spLocks noChangeArrowheads="1"/>
          </p:cNvSpPr>
          <p:nvPr/>
        </p:nvSpPr>
        <p:spPr bwMode="auto">
          <a:xfrm>
            <a:off x="1547812" y="520373"/>
            <a:ext cx="6048375" cy="58477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b="1" dirty="0">
                <a:solidFill>
                  <a:srgbClr val="CC3300"/>
                </a:solidFill>
                <a:latin typeface="Calibri" panose="020F0502020204030204" pitchFamily="34" charset="0"/>
                <a:cs typeface="Calibri" panose="020F0502020204030204" pitchFamily="34" charset="0"/>
              </a:rPr>
              <a:t>Başarılı Tedavi Sonuçları</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62756" y="1182231"/>
            <a:ext cx="8218487" cy="4893647"/>
          </a:xfrm>
          <a:prstGeom prst="rect">
            <a:avLst/>
          </a:prstGeom>
          <a:solidFill>
            <a:schemeClr val="bg1"/>
          </a:solidFill>
          <a:ln w="9525">
            <a:solidFill>
              <a:srgbClr val="8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400" dirty="0">
                <a:solidFill>
                  <a:srgbClr val="C00000"/>
                </a:solidFill>
                <a:latin typeface="Calibri" panose="020F0502020204030204" pitchFamily="34" charset="0"/>
                <a:cs typeface="Calibri" panose="020F0502020204030204" pitchFamily="34" charset="0"/>
              </a:rPr>
              <a:t>Takip Dışı Kalan (Eski adı Tedaviyi Terk): </a:t>
            </a:r>
            <a:r>
              <a:rPr lang="tr-TR" altLang="tr-TR" sz="2400" dirty="0">
                <a:latin typeface="Calibri" panose="020F0502020204030204" pitchFamily="34" charset="0"/>
                <a:cs typeface="Calibri" panose="020F0502020204030204" pitchFamily="34" charset="0"/>
              </a:rPr>
              <a:t>Tedavisi sırasında TB hastasının ardışık iki ay ya da daha uzun süre ilaçlarını almamasıdır ya da tedaviye 2 aydır başlanmamış olmasıdır.</a:t>
            </a:r>
          </a:p>
          <a:p>
            <a:pPr>
              <a:spcBef>
                <a:spcPct val="0"/>
              </a:spcBef>
              <a:buFontTx/>
              <a:buNone/>
            </a:pPr>
            <a:endParaRPr lang="tr-TR" altLang="tr-TR" sz="2400" dirty="0">
              <a:latin typeface="Calibri" panose="020F0502020204030204" pitchFamily="34" charset="0"/>
              <a:cs typeface="Calibri" panose="020F0502020204030204" pitchFamily="34" charset="0"/>
            </a:endParaRPr>
          </a:p>
          <a:p>
            <a:pPr>
              <a:spcBef>
                <a:spcPct val="0"/>
              </a:spcBef>
              <a:buFontTx/>
              <a:buNone/>
            </a:pPr>
            <a:r>
              <a:rPr lang="tr-TR" altLang="tr-TR" sz="2400" dirty="0">
                <a:solidFill>
                  <a:srgbClr val="C00000"/>
                </a:solidFill>
                <a:latin typeface="Calibri" panose="020F0502020204030204" pitchFamily="34" charset="0"/>
                <a:cs typeface="Calibri" panose="020F0502020204030204" pitchFamily="34" charset="0"/>
              </a:rPr>
              <a:t>Tedavi başarısızlığı: </a:t>
            </a:r>
            <a:r>
              <a:rPr lang="tr-TR" altLang="tr-TR" sz="2400" dirty="0">
                <a:latin typeface="Calibri" panose="020F0502020204030204" pitchFamily="34" charset="0"/>
                <a:cs typeface="Calibri" panose="020F0502020204030204" pitchFamily="34" charset="0"/>
              </a:rPr>
              <a:t>Tedavisinin 5. ayı ve sonrasında hastanın balgam yayma ya da kültür pozitifliğinin saptanmasıdır. </a:t>
            </a:r>
          </a:p>
          <a:p>
            <a:pPr>
              <a:spcBef>
                <a:spcPct val="0"/>
              </a:spcBef>
              <a:buFontTx/>
              <a:buNone/>
            </a:pPr>
            <a:r>
              <a:rPr lang="tr-TR" altLang="tr-TR" sz="2400" dirty="0">
                <a:latin typeface="Calibri" panose="020F0502020204030204" pitchFamily="34" charset="0"/>
                <a:cs typeface="Calibri" panose="020F0502020204030204" pitchFamily="34" charset="0"/>
              </a:rPr>
              <a:t>* Pozitiflik tedavi süresince devam edebilir ya da negatifleşip yeniden </a:t>
            </a:r>
            <a:r>
              <a:rPr lang="tr-TR" altLang="tr-TR" sz="2400" dirty="0" err="1">
                <a:latin typeface="Calibri" panose="020F0502020204030204" pitchFamily="34" charset="0"/>
                <a:cs typeface="Calibri" panose="020F0502020204030204" pitchFamily="34" charset="0"/>
              </a:rPr>
              <a:t>pozitifleşebilir</a:t>
            </a:r>
            <a:r>
              <a:rPr lang="tr-TR" altLang="tr-TR" sz="2400" dirty="0">
                <a:latin typeface="Calibri" panose="020F0502020204030204" pitchFamily="34" charset="0"/>
                <a:cs typeface="Calibri" panose="020F0502020204030204" pitchFamily="34" charset="0"/>
              </a:rPr>
              <a:t>. </a:t>
            </a:r>
          </a:p>
          <a:p>
            <a:pPr>
              <a:spcBef>
                <a:spcPct val="0"/>
              </a:spcBef>
              <a:buFontTx/>
              <a:buNone/>
            </a:pPr>
            <a:endParaRPr lang="tr-TR" altLang="tr-TR" sz="2400" dirty="0">
              <a:latin typeface="Calibri" panose="020F0502020204030204" pitchFamily="34" charset="0"/>
              <a:cs typeface="Calibri" panose="020F0502020204030204" pitchFamily="34" charset="0"/>
            </a:endParaRPr>
          </a:p>
          <a:p>
            <a:pPr>
              <a:spcBef>
                <a:spcPct val="0"/>
              </a:spcBef>
              <a:buFontTx/>
              <a:buNone/>
            </a:pPr>
            <a:r>
              <a:rPr lang="tr-TR" altLang="tr-TR" sz="2400" dirty="0">
                <a:solidFill>
                  <a:srgbClr val="C00000"/>
                </a:solidFill>
                <a:latin typeface="Calibri" panose="020F0502020204030204" pitchFamily="34" charset="0"/>
                <a:cs typeface="Calibri" panose="020F0502020204030204" pitchFamily="34" charset="0"/>
              </a:rPr>
              <a:t>Ölüm: </a:t>
            </a:r>
            <a:r>
              <a:rPr lang="tr-TR" altLang="tr-TR" sz="2400" dirty="0">
                <a:latin typeface="Calibri" panose="020F0502020204030204" pitchFamily="34" charset="0"/>
                <a:cs typeface="Calibri" panose="020F0502020204030204" pitchFamily="34" charset="0"/>
              </a:rPr>
              <a:t>Tedavi sırasında herhangi bir nedenle tüberküloz hastasının ölmesidir. </a:t>
            </a:r>
          </a:p>
          <a:p>
            <a:pPr>
              <a:spcBef>
                <a:spcPct val="0"/>
              </a:spcBef>
              <a:buFontTx/>
              <a:buNone/>
            </a:pPr>
            <a:r>
              <a:rPr lang="tr-TR" altLang="tr-TR" sz="2400" dirty="0">
                <a:latin typeface="Calibri" panose="020F0502020204030204" pitchFamily="34" charset="0"/>
                <a:cs typeface="Calibri" panose="020F0502020204030204" pitchFamily="34" charset="0"/>
              </a:rPr>
              <a:t>* Hiç tedavi almadan ölen TB olguları da </a:t>
            </a:r>
            <a:r>
              <a:rPr lang="tr-TR" altLang="tr-TR" sz="2400" dirty="0" err="1">
                <a:latin typeface="Calibri" panose="020F0502020204030204" pitchFamily="34" charset="0"/>
                <a:cs typeface="Calibri" panose="020F0502020204030204" pitchFamily="34" charset="0"/>
              </a:rPr>
              <a:t>VSD’ye</a:t>
            </a:r>
            <a:r>
              <a:rPr lang="tr-TR" altLang="tr-TR" sz="2400" dirty="0">
                <a:latin typeface="Calibri" panose="020F0502020204030204" pitchFamily="34" charset="0"/>
                <a:cs typeface="Calibri" panose="020F0502020204030204" pitchFamily="34" charset="0"/>
              </a:rPr>
              <a:t> kayıt edilir ve tedavi sonucu “ölüm” olarak kaydedilir.</a:t>
            </a:r>
          </a:p>
        </p:txBody>
      </p:sp>
      <p:sp>
        <p:nvSpPr>
          <p:cNvPr id="57347" name="Text Box 3"/>
          <p:cNvSpPr txBox="1">
            <a:spLocks noChangeArrowheads="1"/>
          </p:cNvSpPr>
          <p:nvPr/>
        </p:nvSpPr>
        <p:spPr bwMode="auto">
          <a:xfrm>
            <a:off x="647700" y="476672"/>
            <a:ext cx="7848600" cy="58477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b="1" dirty="0">
                <a:solidFill>
                  <a:srgbClr val="CC3300"/>
                </a:solidFill>
                <a:latin typeface="Calibri" panose="020F0502020204030204" pitchFamily="34" charset="0"/>
                <a:cs typeface="Calibri" panose="020F0502020204030204" pitchFamily="34" charset="0"/>
              </a:rPr>
              <a:t>Diğer Tedavi Sonuçları</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4"/>
          <p:cNvSpPr txBox="1">
            <a:spLocks noChangeArrowheads="1"/>
          </p:cNvSpPr>
          <p:nvPr/>
        </p:nvSpPr>
        <p:spPr bwMode="auto">
          <a:xfrm>
            <a:off x="1727994" y="2693559"/>
            <a:ext cx="568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4000" b="1" dirty="0">
                <a:solidFill>
                  <a:srgbClr val="C00000"/>
                </a:solidFill>
                <a:latin typeface="Calibri" panose="020F0502020204030204" pitchFamily="34" charset="0"/>
                <a:cs typeface="Calibri" panose="020F0502020204030204" pitchFamily="34" charset="0"/>
              </a:rPr>
              <a:t>Temaslı Muayenesi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p:cNvSpPr>
          <p:nvPr/>
        </p:nvSpPr>
        <p:spPr bwMode="auto">
          <a:xfrm>
            <a:off x="1547813" y="1663700"/>
            <a:ext cx="5691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tr-TR" altLang="tr-TR" sz="2800" u="sng">
              <a:latin typeface="Calibri" panose="020F0502020204030204" pitchFamily="34" charset="0"/>
              <a:cs typeface="Calibri" panose="020F0502020204030204" pitchFamily="34" charset="0"/>
            </a:endParaRPr>
          </a:p>
        </p:txBody>
      </p:sp>
      <p:sp>
        <p:nvSpPr>
          <p:cNvPr id="59395" name="Rectangle 3"/>
          <p:cNvSpPr>
            <a:spLocks noChangeArrowheads="1"/>
          </p:cNvSpPr>
          <p:nvPr/>
        </p:nvSpPr>
        <p:spPr bwMode="auto">
          <a:xfrm>
            <a:off x="827584" y="1663700"/>
            <a:ext cx="7992566" cy="5005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2800" dirty="0">
                <a:solidFill>
                  <a:srgbClr val="C00000"/>
                </a:solidFill>
                <a:latin typeface="Calibri" panose="020F0502020204030204" pitchFamily="34" charset="0"/>
                <a:cs typeface="Calibri" panose="020F0502020204030204" pitchFamily="34" charset="0"/>
              </a:rPr>
              <a:t>Temaslı:</a:t>
            </a:r>
            <a:r>
              <a:rPr lang="tr-TR" altLang="tr-TR" sz="2800" dirty="0">
                <a:latin typeface="Calibri" panose="020F0502020204030204" pitchFamily="34" charset="0"/>
                <a:cs typeface="Calibri" panose="020F0502020204030204" pitchFamily="34" charset="0"/>
              </a:rPr>
              <a:t> Bulaştırıcı TB hastası ile aynı havayı </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paylaşan ve TB basiline maruz kalan kişidir.</a:t>
            </a:r>
          </a:p>
          <a:p>
            <a:pPr eaLnBrk="1" hangingPunct="1">
              <a:spcBef>
                <a:spcPct val="0"/>
              </a:spcBef>
              <a:buFontTx/>
              <a:buNone/>
            </a:pPr>
            <a:endParaRPr lang="tr-TR" altLang="tr-TR" sz="2800" u="sng" dirty="0">
              <a:latin typeface="Calibri" panose="020F0502020204030204" pitchFamily="34" charset="0"/>
              <a:cs typeface="Calibri" panose="020F0502020204030204" pitchFamily="34" charset="0"/>
            </a:endParaRPr>
          </a:p>
          <a:p>
            <a:pPr eaLnBrk="1" hangingPunct="1">
              <a:spcBef>
                <a:spcPct val="0"/>
              </a:spcBef>
              <a:buFontTx/>
              <a:buNone/>
            </a:pPr>
            <a:r>
              <a:rPr lang="tr-TR" altLang="tr-TR" sz="2800" u="sng" dirty="0">
                <a:latin typeface="Calibri" panose="020F0502020204030204" pitchFamily="34" charset="0"/>
                <a:cs typeface="Calibri" panose="020F0502020204030204" pitchFamily="34" charset="0"/>
              </a:rPr>
              <a:t>Temaslı muayenesinin amacı</a:t>
            </a:r>
          </a:p>
          <a:p>
            <a:pPr eaLnBrk="1" hangingPunct="1">
              <a:spcBef>
                <a:spcPct val="0"/>
              </a:spcBef>
              <a:buFontTx/>
              <a:buNone/>
            </a:pPr>
            <a:endParaRPr lang="tr-TR" altLang="tr-TR" sz="2800" u="sng" dirty="0">
              <a:latin typeface="Calibri" panose="020F0502020204030204" pitchFamily="34" charset="0"/>
              <a:cs typeface="Calibri" panose="020F0502020204030204" pitchFamily="34" charset="0"/>
            </a:endParaRP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a) Kaynak vakayı,</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b) Hastanın basil bulaştırdığı kişileri,</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c) Hasta ile aynı kaynaktan basil alıp hastalanmış</a:t>
            </a:r>
          </a:p>
          <a:p>
            <a:pPr eaLnBrk="1" hangingPunct="1">
              <a:spcBef>
                <a:spcPct val="0"/>
              </a:spcBef>
              <a:buFontTx/>
              <a:buNone/>
            </a:pPr>
            <a:r>
              <a:rPr lang="tr-TR" altLang="tr-TR" sz="2800" dirty="0">
                <a:latin typeface="Calibri" panose="020F0502020204030204" pitchFamily="34" charset="0"/>
                <a:cs typeface="Calibri" panose="020F0502020204030204" pitchFamily="34" charset="0"/>
              </a:rPr>
              <a:t>kişileri belirlemektir.</a:t>
            </a:r>
          </a:p>
        </p:txBody>
      </p:sp>
      <p:sp>
        <p:nvSpPr>
          <p:cNvPr id="64517" name="Text Box 5"/>
          <p:cNvSpPr txBox="1">
            <a:spLocks noChangeArrowheads="1"/>
          </p:cNvSpPr>
          <p:nvPr/>
        </p:nvSpPr>
        <p:spPr bwMode="auto">
          <a:xfrm>
            <a:off x="1846263" y="771525"/>
            <a:ext cx="5678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b="1" dirty="0">
                <a:solidFill>
                  <a:srgbClr val="CC3300"/>
                </a:solidFill>
                <a:latin typeface="Calibri" panose="020F0502020204030204" pitchFamily="34" charset="0"/>
                <a:cs typeface="Calibri" panose="020F0502020204030204" pitchFamily="34" charset="0"/>
              </a:rPr>
              <a:t>Temaslı Muayenesi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title" idx="4294967295"/>
          </p:nvPr>
        </p:nvSpPr>
        <p:spPr>
          <a:xfrm>
            <a:off x="457200" y="116632"/>
            <a:ext cx="8229600" cy="1143000"/>
          </a:xfrm>
        </p:spPr>
        <p:txBody>
          <a:bodyPr/>
          <a:lstStyle/>
          <a:p>
            <a:r>
              <a:rPr lang="tr-TR" altLang="tr-TR" sz="3200" b="1" dirty="0">
                <a:solidFill>
                  <a:srgbClr val="CC3300"/>
                </a:solidFill>
                <a:latin typeface="Calibri" panose="020F0502020204030204" pitchFamily="34" charset="0"/>
                <a:cs typeface="Calibri" panose="020F0502020204030204" pitchFamily="34" charset="0"/>
              </a:rPr>
              <a:t>Temaslılar Kimlerdir?</a:t>
            </a:r>
          </a:p>
        </p:txBody>
      </p:sp>
      <p:sp>
        <p:nvSpPr>
          <p:cNvPr id="60419" name="Rectangle 7"/>
          <p:cNvSpPr>
            <a:spLocks noGrp="1" noChangeArrowheads="1"/>
          </p:cNvSpPr>
          <p:nvPr>
            <p:ph type="body" idx="4294967295"/>
          </p:nvPr>
        </p:nvSpPr>
        <p:spPr>
          <a:xfrm>
            <a:off x="457200" y="1052736"/>
            <a:ext cx="8229600" cy="5400600"/>
          </a:xfrm>
        </p:spPr>
        <p:txBody>
          <a:bodyPr/>
          <a:lstStyle/>
          <a:p>
            <a:pPr>
              <a:spcBef>
                <a:spcPts val="0"/>
              </a:spcBef>
              <a:buClr>
                <a:srgbClr val="CC3300"/>
              </a:buClr>
              <a:buFont typeface="Arial" panose="020B0604020202020204" pitchFamily="34" charset="0"/>
              <a:buChar char="•"/>
            </a:pPr>
            <a:r>
              <a:rPr lang="tr-TR" altLang="tr-TR" sz="2600" dirty="0">
                <a:solidFill>
                  <a:srgbClr val="CC3300"/>
                </a:solidFill>
                <a:latin typeface="Calibri" panose="020F0502020204030204" pitchFamily="34" charset="0"/>
                <a:cs typeface="Calibri" panose="020F0502020204030204" pitchFamily="34" charset="0"/>
              </a:rPr>
              <a:t>Ev içi yakın temaslılar:</a:t>
            </a:r>
            <a:r>
              <a:rPr lang="tr-TR" altLang="tr-TR" sz="2600" dirty="0">
                <a:latin typeface="Calibri" panose="020F0502020204030204" pitchFamily="34" charset="0"/>
                <a:cs typeface="Calibri" panose="020F0502020204030204" pitchFamily="34" charset="0"/>
              </a:rPr>
              <a:t> Bulaştırıcı hasta ile aynı evde yaşayanlar; bunlar hasta ile aynı havayı paylaşan kişilerdir. </a:t>
            </a:r>
          </a:p>
          <a:p>
            <a:pPr>
              <a:spcBef>
                <a:spcPts val="0"/>
              </a:spcBef>
              <a:buClr>
                <a:srgbClr val="CC3300"/>
              </a:buClr>
              <a:buFont typeface="Arial" panose="020B0604020202020204" pitchFamily="34" charset="0"/>
              <a:buChar char="•"/>
            </a:pPr>
            <a:r>
              <a:rPr lang="tr-TR" altLang="tr-TR" sz="2600" dirty="0">
                <a:solidFill>
                  <a:srgbClr val="CC3300"/>
                </a:solidFill>
                <a:latin typeface="Calibri" panose="020F0502020204030204" pitchFamily="34" charset="0"/>
                <a:cs typeface="Calibri" panose="020F0502020204030204" pitchFamily="34" charset="0"/>
              </a:rPr>
              <a:t>Ev dışı yakın temaslılar:</a:t>
            </a:r>
            <a:r>
              <a:rPr lang="tr-TR" altLang="tr-TR" sz="2600" dirty="0">
                <a:latin typeface="Calibri" panose="020F0502020204030204" pitchFamily="34" charset="0"/>
                <a:cs typeface="Calibri" panose="020F0502020204030204" pitchFamily="34" charset="0"/>
              </a:rPr>
              <a:t> Kaynak vaka ile düzenli bir şekilde, uzun süreli aynı havayı paylaşan kişilerdir; yakın arkadaş, iş arkadaşı gibi </a:t>
            </a:r>
          </a:p>
          <a:p>
            <a:pPr>
              <a:spcBef>
                <a:spcPts val="0"/>
              </a:spcBef>
              <a:buClr>
                <a:srgbClr val="CC3300"/>
              </a:buClr>
              <a:buFont typeface="Arial" panose="020B0604020202020204" pitchFamily="34" charset="0"/>
              <a:buChar char="•"/>
            </a:pPr>
            <a:r>
              <a:rPr lang="tr-TR" altLang="tr-TR" sz="2600" dirty="0">
                <a:solidFill>
                  <a:srgbClr val="CC3300"/>
                </a:solidFill>
                <a:latin typeface="Calibri" panose="020F0502020204030204" pitchFamily="34" charset="0"/>
                <a:cs typeface="Calibri" panose="020F0502020204030204" pitchFamily="34" charset="0"/>
              </a:rPr>
              <a:t>Diğer temaslılar:</a:t>
            </a:r>
            <a:r>
              <a:rPr lang="tr-TR" altLang="tr-TR" sz="2600" dirty="0">
                <a:latin typeface="Calibri" panose="020F0502020204030204" pitchFamily="34" charset="0"/>
                <a:cs typeface="Calibri" panose="020F0502020204030204" pitchFamily="34" charset="0"/>
              </a:rPr>
              <a:t> Bulaştırıcı hasta ile aynı ortamda belirli süreler birlikte zaman geçirenler; sınıfta, işte, dernekte birlikte olunan kişiler</a:t>
            </a:r>
          </a:p>
          <a:p>
            <a:pPr>
              <a:spcBef>
                <a:spcPts val="0"/>
              </a:spcBef>
              <a:buClr>
                <a:srgbClr val="CC3300"/>
              </a:buClr>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Okul, öğrenci yurdu, kışla, tutukevi ve cezaevi gibi toplu yaşanan yerlerde tüberküloz hastası belirlenince, aynı odayı paylaşan insanlar da temaslı kabul edilir. </a:t>
            </a:r>
          </a:p>
          <a:p>
            <a:pPr>
              <a:spcBef>
                <a:spcPts val="0"/>
              </a:spcBef>
              <a:buClr>
                <a:srgbClr val="CC3300"/>
              </a:buClr>
              <a:buFont typeface="Arial" panose="020B0604020202020204" pitchFamily="34" charset="0"/>
              <a:buChar char="•"/>
            </a:pPr>
            <a:r>
              <a:rPr lang="tr-TR" altLang="tr-TR" sz="2600" dirty="0">
                <a:latin typeface="Calibri" panose="020F0502020204030204" pitchFamily="34" charset="0"/>
                <a:cs typeface="Calibri" panose="020F0502020204030204" pitchFamily="34" charset="0"/>
              </a:rPr>
              <a:t>Bulaştırıcı TB hastası ile </a:t>
            </a:r>
            <a:r>
              <a:rPr lang="tr-TR" altLang="tr-TR" sz="2600" b="1" dirty="0">
                <a:latin typeface="Calibri" panose="020F0502020204030204" pitchFamily="34" charset="0"/>
                <a:cs typeface="Calibri" panose="020F0502020204030204" pitchFamily="34" charset="0"/>
              </a:rPr>
              <a:t>sekiz saatlik </a:t>
            </a:r>
            <a:r>
              <a:rPr lang="tr-TR" altLang="tr-TR" sz="2600" dirty="0">
                <a:latin typeface="Calibri" panose="020F0502020204030204" pitchFamily="34" charset="0"/>
                <a:cs typeface="Calibri" panose="020F0502020204030204" pitchFamily="34" charset="0"/>
              </a:rPr>
              <a:t>uçak yolculuğu yapanlar da temaslı kabul edilir, taranır. </a:t>
            </a:r>
          </a:p>
          <a:p>
            <a:pPr>
              <a:lnSpc>
                <a:spcPct val="80000"/>
              </a:lnSpc>
              <a:buFont typeface="Arial" panose="020B0604020202020204" pitchFamily="34" charset="0"/>
              <a:buChar char="•"/>
            </a:pPr>
            <a:endParaRPr lang="tr-TR" altLang="tr-TR" sz="26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4AF44D-4833-4378-9580-DB32CC7862F2}"/>
              </a:ext>
            </a:extLst>
          </p:cNvPr>
          <p:cNvSpPr>
            <a:spLocks noGrp="1"/>
          </p:cNvSpPr>
          <p:nvPr>
            <p:ph type="title"/>
          </p:nvPr>
        </p:nvSpPr>
        <p:spPr>
          <a:xfrm>
            <a:off x="457200" y="274638"/>
            <a:ext cx="8229600" cy="634082"/>
          </a:xfrm>
        </p:spPr>
        <p:txBody>
          <a:bodyPr/>
          <a:lstStyle/>
          <a:p>
            <a:r>
              <a:rPr lang="tr-TR" sz="3200" b="1" dirty="0">
                <a:solidFill>
                  <a:srgbClr val="FF0000"/>
                </a:solidFill>
                <a:latin typeface="Calibri" panose="020F0502020204030204" pitchFamily="34" charset="0"/>
                <a:cs typeface="Calibri" panose="020F0502020204030204" pitchFamily="34" charset="0"/>
              </a:rPr>
              <a:t>Tüberküloz Enfeksiyonu ve Hastalığı</a:t>
            </a:r>
          </a:p>
        </p:txBody>
      </p:sp>
      <p:grpSp>
        <p:nvGrpSpPr>
          <p:cNvPr id="4" name="Group 19">
            <a:extLst>
              <a:ext uri="{FF2B5EF4-FFF2-40B4-BE49-F238E27FC236}">
                <a16:creationId xmlns:a16="http://schemas.microsoft.com/office/drawing/2014/main" id="{1B093B1D-A2DD-44DC-AD53-E796230818E8}"/>
              </a:ext>
            </a:extLst>
          </p:cNvPr>
          <p:cNvGrpSpPr>
            <a:grpSpLocks/>
          </p:cNvGrpSpPr>
          <p:nvPr/>
        </p:nvGrpSpPr>
        <p:grpSpPr bwMode="auto">
          <a:xfrm>
            <a:off x="1115616" y="1052736"/>
            <a:ext cx="1524000" cy="1333500"/>
            <a:chOff x="1168" y="472"/>
            <a:chExt cx="960" cy="840"/>
          </a:xfrm>
        </p:grpSpPr>
        <p:sp>
          <p:nvSpPr>
            <p:cNvPr id="5" name="Rectangle 20">
              <a:extLst>
                <a:ext uri="{FF2B5EF4-FFF2-40B4-BE49-F238E27FC236}">
                  <a16:creationId xmlns:a16="http://schemas.microsoft.com/office/drawing/2014/main" id="{5D00F709-2442-48DA-9CB3-65A58B3F03A6}"/>
                </a:ext>
              </a:extLst>
            </p:cNvPr>
            <p:cNvSpPr>
              <a:spLocks noChangeArrowheads="1"/>
            </p:cNvSpPr>
            <p:nvPr/>
          </p:nvSpPr>
          <p:spPr bwMode="auto">
            <a:xfrm>
              <a:off x="1168" y="472"/>
              <a:ext cx="960" cy="84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6" name="Oval 21">
              <a:extLst>
                <a:ext uri="{FF2B5EF4-FFF2-40B4-BE49-F238E27FC236}">
                  <a16:creationId xmlns:a16="http://schemas.microsoft.com/office/drawing/2014/main" id="{812617F7-43FC-480F-8BC2-2B2F6EBA3720}"/>
                </a:ext>
              </a:extLst>
            </p:cNvPr>
            <p:cNvSpPr>
              <a:spLocks noChangeArrowheads="1"/>
            </p:cNvSpPr>
            <p:nvPr/>
          </p:nvSpPr>
          <p:spPr bwMode="auto">
            <a:xfrm>
              <a:off x="1880" y="498"/>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7" name="Oval 22">
              <a:extLst>
                <a:ext uri="{FF2B5EF4-FFF2-40B4-BE49-F238E27FC236}">
                  <a16:creationId xmlns:a16="http://schemas.microsoft.com/office/drawing/2014/main" id="{BFE82BEA-95B1-4CFA-982C-AFA55F031B87}"/>
                </a:ext>
              </a:extLst>
            </p:cNvPr>
            <p:cNvSpPr>
              <a:spLocks noChangeArrowheads="1"/>
            </p:cNvSpPr>
            <p:nvPr/>
          </p:nvSpPr>
          <p:spPr bwMode="auto">
            <a:xfrm>
              <a:off x="2008" y="630"/>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8" name="Oval 23">
              <a:extLst>
                <a:ext uri="{FF2B5EF4-FFF2-40B4-BE49-F238E27FC236}">
                  <a16:creationId xmlns:a16="http://schemas.microsoft.com/office/drawing/2014/main" id="{1DD0EFD5-1580-46F6-B60B-48558A341080}"/>
                </a:ext>
              </a:extLst>
            </p:cNvPr>
            <p:cNvSpPr>
              <a:spLocks noChangeArrowheads="1"/>
            </p:cNvSpPr>
            <p:nvPr/>
          </p:nvSpPr>
          <p:spPr bwMode="auto">
            <a:xfrm>
              <a:off x="2008" y="762"/>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9" name="Oval 24">
              <a:extLst>
                <a:ext uri="{FF2B5EF4-FFF2-40B4-BE49-F238E27FC236}">
                  <a16:creationId xmlns:a16="http://schemas.microsoft.com/office/drawing/2014/main" id="{834B0C37-9BB6-4AB5-9424-519C4AEF5DC6}"/>
                </a:ext>
              </a:extLst>
            </p:cNvPr>
            <p:cNvSpPr>
              <a:spLocks noChangeArrowheads="1"/>
            </p:cNvSpPr>
            <p:nvPr/>
          </p:nvSpPr>
          <p:spPr bwMode="auto">
            <a:xfrm>
              <a:off x="1880" y="893"/>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0" name="Oval 25">
              <a:extLst>
                <a:ext uri="{FF2B5EF4-FFF2-40B4-BE49-F238E27FC236}">
                  <a16:creationId xmlns:a16="http://schemas.microsoft.com/office/drawing/2014/main" id="{C0E14A60-2A19-411A-9FF9-CB1AB1CBAD19}"/>
                </a:ext>
              </a:extLst>
            </p:cNvPr>
            <p:cNvSpPr>
              <a:spLocks noChangeArrowheads="1"/>
            </p:cNvSpPr>
            <p:nvPr/>
          </p:nvSpPr>
          <p:spPr bwMode="auto">
            <a:xfrm>
              <a:off x="1977" y="893"/>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1" name="Oval 26">
              <a:extLst>
                <a:ext uri="{FF2B5EF4-FFF2-40B4-BE49-F238E27FC236}">
                  <a16:creationId xmlns:a16="http://schemas.microsoft.com/office/drawing/2014/main" id="{ADACF1C2-6548-4D82-A4C1-8434E0519347}"/>
                </a:ext>
              </a:extLst>
            </p:cNvPr>
            <p:cNvSpPr>
              <a:spLocks noChangeArrowheads="1"/>
            </p:cNvSpPr>
            <p:nvPr/>
          </p:nvSpPr>
          <p:spPr bwMode="auto">
            <a:xfrm>
              <a:off x="1944" y="1025"/>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2" name="Oval 27">
              <a:extLst>
                <a:ext uri="{FF2B5EF4-FFF2-40B4-BE49-F238E27FC236}">
                  <a16:creationId xmlns:a16="http://schemas.microsoft.com/office/drawing/2014/main" id="{D983BDDA-B0A7-4A5C-B8CF-23A219064641}"/>
                </a:ext>
              </a:extLst>
            </p:cNvPr>
            <p:cNvSpPr>
              <a:spLocks noChangeArrowheads="1"/>
            </p:cNvSpPr>
            <p:nvPr/>
          </p:nvSpPr>
          <p:spPr bwMode="auto">
            <a:xfrm>
              <a:off x="1880" y="793"/>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3" name="Oval 28">
              <a:extLst>
                <a:ext uri="{FF2B5EF4-FFF2-40B4-BE49-F238E27FC236}">
                  <a16:creationId xmlns:a16="http://schemas.microsoft.com/office/drawing/2014/main" id="{A45B8107-5BAF-40DA-99D9-77050A1D8793}"/>
                </a:ext>
              </a:extLst>
            </p:cNvPr>
            <p:cNvSpPr>
              <a:spLocks noChangeArrowheads="1"/>
            </p:cNvSpPr>
            <p:nvPr/>
          </p:nvSpPr>
          <p:spPr bwMode="auto">
            <a:xfrm>
              <a:off x="1944" y="727"/>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4" name="Oval 29">
              <a:extLst>
                <a:ext uri="{FF2B5EF4-FFF2-40B4-BE49-F238E27FC236}">
                  <a16:creationId xmlns:a16="http://schemas.microsoft.com/office/drawing/2014/main" id="{7AA02992-29DD-41FC-AB37-F1EF65C60D45}"/>
                </a:ext>
              </a:extLst>
            </p:cNvPr>
            <p:cNvSpPr>
              <a:spLocks noChangeArrowheads="1"/>
            </p:cNvSpPr>
            <p:nvPr/>
          </p:nvSpPr>
          <p:spPr bwMode="auto">
            <a:xfrm>
              <a:off x="2008" y="530"/>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5" name="Oval 30">
              <a:extLst>
                <a:ext uri="{FF2B5EF4-FFF2-40B4-BE49-F238E27FC236}">
                  <a16:creationId xmlns:a16="http://schemas.microsoft.com/office/drawing/2014/main" id="{F4F6B19D-0183-42EB-820C-70538BEFD0BE}"/>
                </a:ext>
              </a:extLst>
            </p:cNvPr>
            <p:cNvSpPr>
              <a:spLocks noChangeArrowheads="1"/>
            </p:cNvSpPr>
            <p:nvPr/>
          </p:nvSpPr>
          <p:spPr bwMode="auto">
            <a:xfrm>
              <a:off x="1816" y="1025"/>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6" name="Oval 31">
              <a:extLst>
                <a:ext uri="{FF2B5EF4-FFF2-40B4-BE49-F238E27FC236}">
                  <a16:creationId xmlns:a16="http://schemas.microsoft.com/office/drawing/2014/main" id="{E357FF07-F7E4-4852-8485-EA1A56176C41}"/>
                </a:ext>
              </a:extLst>
            </p:cNvPr>
            <p:cNvSpPr>
              <a:spLocks noChangeArrowheads="1"/>
            </p:cNvSpPr>
            <p:nvPr/>
          </p:nvSpPr>
          <p:spPr bwMode="auto">
            <a:xfrm>
              <a:off x="2041" y="1025"/>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7" name="Oval 32">
              <a:extLst>
                <a:ext uri="{FF2B5EF4-FFF2-40B4-BE49-F238E27FC236}">
                  <a16:creationId xmlns:a16="http://schemas.microsoft.com/office/drawing/2014/main" id="{7BDFF948-D1AD-4354-97F7-0F0B58CAEB64}"/>
                </a:ext>
              </a:extLst>
            </p:cNvPr>
            <p:cNvSpPr>
              <a:spLocks noChangeArrowheads="1"/>
            </p:cNvSpPr>
            <p:nvPr/>
          </p:nvSpPr>
          <p:spPr bwMode="auto">
            <a:xfrm>
              <a:off x="2008" y="1157"/>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8" name="Oval 33">
              <a:extLst>
                <a:ext uri="{FF2B5EF4-FFF2-40B4-BE49-F238E27FC236}">
                  <a16:creationId xmlns:a16="http://schemas.microsoft.com/office/drawing/2014/main" id="{DD56BFE0-9A9B-4436-B5A1-F81DF9380C88}"/>
                </a:ext>
              </a:extLst>
            </p:cNvPr>
            <p:cNvSpPr>
              <a:spLocks noChangeArrowheads="1"/>
            </p:cNvSpPr>
            <p:nvPr/>
          </p:nvSpPr>
          <p:spPr bwMode="auto">
            <a:xfrm>
              <a:off x="1880" y="1091"/>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19" name="Oval 34">
              <a:extLst>
                <a:ext uri="{FF2B5EF4-FFF2-40B4-BE49-F238E27FC236}">
                  <a16:creationId xmlns:a16="http://schemas.microsoft.com/office/drawing/2014/main" id="{CA941D47-FD84-41A4-A3B2-2F83C0ED0422}"/>
                </a:ext>
              </a:extLst>
            </p:cNvPr>
            <p:cNvSpPr>
              <a:spLocks noChangeArrowheads="1"/>
            </p:cNvSpPr>
            <p:nvPr/>
          </p:nvSpPr>
          <p:spPr bwMode="auto">
            <a:xfrm>
              <a:off x="1752" y="959"/>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0" name="Oval 35">
              <a:extLst>
                <a:ext uri="{FF2B5EF4-FFF2-40B4-BE49-F238E27FC236}">
                  <a16:creationId xmlns:a16="http://schemas.microsoft.com/office/drawing/2014/main" id="{81B09838-A817-4B3C-90DF-3AD1441716E0}"/>
                </a:ext>
              </a:extLst>
            </p:cNvPr>
            <p:cNvSpPr>
              <a:spLocks noChangeArrowheads="1"/>
            </p:cNvSpPr>
            <p:nvPr/>
          </p:nvSpPr>
          <p:spPr bwMode="auto">
            <a:xfrm>
              <a:off x="1880" y="661"/>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1" name="Oval 36">
              <a:extLst>
                <a:ext uri="{FF2B5EF4-FFF2-40B4-BE49-F238E27FC236}">
                  <a16:creationId xmlns:a16="http://schemas.microsoft.com/office/drawing/2014/main" id="{7FD83C03-20CE-42C1-9D7D-06EB42C7BDF7}"/>
                </a:ext>
              </a:extLst>
            </p:cNvPr>
            <p:cNvSpPr>
              <a:spLocks noChangeArrowheads="1"/>
            </p:cNvSpPr>
            <p:nvPr/>
          </p:nvSpPr>
          <p:spPr bwMode="auto">
            <a:xfrm>
              <a:off x="1913" y="596"/>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2" name="Oval 37">
              <a:extLst>
                <a:ext uri="{FF2B5EF4-FFF2-40B4-BE49-F238E27FC236}">
                  <a16:creationId xmlns:a16="http://schemas.microsoft.com/office/drawing/2014/main" id="{72238BF3-D36F-4970-A479-4DED8A9DD02D}"/>
                </a:ext>
              </a:extLst>
            </p:cNvPr>
            <p:cNvSpPr>
              <a:spLocks noChangeArrowheads="1"/>
            </p:cNvSpPr>
            <p:nvPr/>
          </p:nvSpPr>
          <p:spPr bwMode="auto">
            <a:xfrm>
              <a:off x="1816" y="696"/>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3" name="Oval 38">
              <a:extLst>
                <a:ext uri="{FF2B5EF4-FFF2-40B4-BE49-F238E27FC236}">
                  <a16:creationId xmlns:a16="http://schemas.microsoft.com/office/drawing/2014/main" id="{9307E08D-1F2D-4F60-ACF1-2C93F36BAA8E}"/>
                </a:ext>
              </a:extLst>
            </p:cNvPr>
            <p:cNvSpPr>
              <a:spLocks noChangeArrowheads="1"/>
            </p:cNvSpPr>
            <p:nvPr/>
          </p:nvSpPr>
          <p:spPr bwMode="auto">
            <a:xfrm>
              <a:off x="1816" y="564"/>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4" name="Oval 39">
              <a:extLst>
                <a:ext uri="{FF2B5EF4-FFF2-40B4-BE49-F238E27FC236}">
                  <a16:creationId xmlns:a16="http://schemas.microsoft.com/office/drawing/2014/main" id="{62DCAFF3-6DA4-4DF2-91F4-0E3FD1141B86}"/>
                </a:ext>
              </a:extLst>
            </p:cNvPr>
            <p:cNvSpPr>
              <a:spLocks noChangeArrowheads="1"/>
            </p:cNvSpPr>
            <p:nvPr/>
          </p:nvSpPr>
          <p:spPr bwMode="auto">
            <a:xfrm>
              <a:off x="1880" y="992"/>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5" name="Oval 40">
              <a:extLst>
                <a:ext uri="{FF2B5EF4-FFF2-40B4-BE49-F238E27FC236}">
                  <a16:creationId xmlns:a16="http://schemas.microsoft.com/office/drawing/2014/main" id="{9F24117E-4957-4BAF-9692-FEF75679C158}"/>
                </a:ext>
              </a:extLst>
            </p:cNvPr>
            <p:cNvSpPr>
              <a:spLocks noChangeArrowheads="1"/>
            </p:cNvSpPr>
            <p:nvPr/>
          </p:nvSpPr>
          <p:spPr bwMode="auto">
            <a:xfrm>
              <a:off x="1944" y="1124"/>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6" name="Oval 41">
              <a:extLst>
                <a:ext uri="{FF2B5EF4-FFF2-40B4-BE49-F238E27FC236}">
                  <a16:creationId xmlns:a16="http://schemas.microsoft.com/office/drawing/2014/main" id="{C212692B-4BB6-4E12-8CBC-CBC61BC9F43D}"/>
                </a:ext>
              </a:extLst>
            </p:cNvPr>
            <p:cNvSpPr>
              <a:spLocks noChangeArrowheads="1"/>
            </p:cNvSpPr>
            <p:nvPr/>
          </p:nvSpPr>
          <p:spPr bwMode="auto">
            <a:xfrm>
              <a:off x="1880" y="1231"/>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7" name="Oval 42">
              <a:extLst>
                <a:ext uri="{FF2B5EF4-FFF2-40B4-BE49-F238E27FC236}">
                  <a16:creationId xmlns:a16="http://schemas.microsoft.com/office/drawing/2014/main" id="{7CE2B21A-B18A-4FCA-A61E-5BD62DF8C0EB}"/>
                </a:ext>
              </a:extLst>
            </p:cNvPr>
            <p:cNvSpPr>
              <a:spLocks noChangeArrowheads="1"/>
            </p:cNvSpPr>
            <p:nvPr/>
          </p:nvSpPr>
          <p:spPr bwMode="auto">
            <a:xfrm>
              <a:off x="1752" y="1122"/>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8" name="Oval 43">
              <a:extLst>
                <a:ext uri="{FF2B5EF4-FFF2-40B4-BE49-F238E27FC236}">
                  <a16:creationId xmlns:a16="http://schemas.microsoft.com/office/drawing/2014/main" id="{2328F654-1A38-4F1E-9416-8013F8742B22}"/>
                </a:ext>
              </a:extLst>
            </p:cNvPr>
            <p:cNvSpPr>
              <a:spLocks noChangeArrowheads="1"/>
            </p:cNvSpPr>
            <p:nvPr/>
          </p:nvSpPr>
          <p:spPr bwMode="auto">
            <a:xfrm>
              <a:off x="1816" y="1157"/>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29" name="Oval 44">
              <a:extLst>
                <a:ext uri="{FF2B5EF4-FFF2-40B4-BE49-F238E27FC236}">
                  <a16:creationId xmlns:a16="http://schemas.microsoft.com/office/drawing/2014/main" id="{5B2E17EC-8AFB-475A-AB13-CFB31EF5CF66}"/>
                </a:ext>
              </a:extLst>
            </p:cNvPr>
            <p:cNvSpPr>
              <a:spLocks noChangeArrowheads="1"/>
            </p:cNvSpPr>
            <p:nvPr/>
          </p:nvSpPr>
          <p:spPr bwMode="auto">
            <a:xfrm>
              <a:off x="1752" y="1197"/>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30" name="Oval 45">
              <a:extLst>
                <a:ext uri="{FF2B5EF4-FFF2-40B4-BE49-F238E27FC236}">
                  <a16:creationId xmlns:a16="http://schemas.microsoft.com/office/drawing/2014/main" id="{8E7E6564-ACAE-426A-A086-380E8E3C1C7B}"/>
                </a:ext>
              </a:extLst>
            </p:cNvPr>
            <p:cNvSpPr>
              <a:spLocks noChangeArrowheads="1"/>
            </p:cNvSpPr>
            <p:nvPr/>
          </p:nvSpPr>
          <p:spPr bwMode="auto">
            <a:xfrm>
              <a:off x="1944" y="827"/>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31" name="Oval 46">
              <a:extLst>
                <a:ext uri="{FF2B5EF4-FFF2-40B4-BE49-F238E27FC236}">
                  <a16:creationId xmlns:a16="http://schemas.microsoft.com/office/drawing/2014/main" id="{A0F864EF-8F56-4FDD-873A-70B3B95AD9D5}"/>
                </a:ext>
              </a:extLst>
            </p:cNvPr>
            <p:cNvSpPr>
              <a:spLocks noChangeArrowheads="1"/>
            </p:cNvSpPr>
            <p:nvPr/>
          </p:nvSpPr>
          <p:spPr bwMode="auto">
            <a:xfrm>
              <a:off x="1785" y="762"/>
              <a:ext cx="31" cy="3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sp>
          <p:nvSpPr>
            <p:cNvPr id="32" name="Oval 47">
              <a:extLst>
                <a:ext uri="{FF2B5EF4-FFF2-40B4-BE49-F238E27FC236}">
                  <a16:creationId xmlns:a16="http://schemas.microsoft.com/office/drawing/2014/main" id="{7BC3B2B4-E225-4ABD-AD77-A751A720D64B}"/>
                </a:ext>
              </a:extLst>
            </p:cNvPr>
            <p:cNvSpPr>
              <a:spLocks noChangeArrowheads="1"/>
            </p:cNvSpPr>
            <p:nvPr/>
          </p:nvSpPr>
          <p:spPr bwMode="auto">
            <a:xfrm>
              <a:off x="1816" y="859"/>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pic>
          <p:nvPicPr>
            <p:cNvPr id="33" name="Picture 48" descr="man">
              <a:extLst>
                <a:ext uri="{FF2B5EF4-FFF2-40B4-BE49-F238E27FC236}">
                  <a16:creationId xmlns:a16="http://schemas.microsoft.com/office/drawing/2014/main" id="{A7AD75A0-3E92-4371-9BB5-1A840C49A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504"/>
              <a:ext cx="52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49">
              <a:extLst>
                <a:ext uri="{FF2B5EF4-FFF2-40B4-BE49-F238E27FC236}">
                  <a16:creationId xmlns:a16="http://schemas.microsoft.com/office/drawing/2014/main" id="{09466C2C-92B1-4285-B5BE-AB34A38EFBE2}"/>
                </a:ext>
              </a:extLst>
            </p:cNvPr>
            <p:cNvSpPr>
              <a:spLocks noChangeArrowheads="1"/>
            </p:cNvSpPr>
            <p:nvPr/>
          </p:nvSpPr>
          <p:spPr bwMode="auto">
            <a:xfrm>
              <a:off x="1745" y="660"/>
              <a:ext cx="31" cy="3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endParaRPr lang="tr-TR" altLang="tr-TR" sz="2400">
                <a:latin typeface="Times New Roman" panose="02020603050405020304" pitchFamily="18" charset="0"/>
              </a:endParaRPr>
            </a:p>
          </p:txBody>
        </p:sp>
      </p:grpSp>
      <p:sp>
        <p:nvSpPr>
          <p:cNvPr id="35" name="Text Box 3">
            <a:extLst>
              <a:ext uri="{FF2B5EF4-FFF2-40B4-BE49-F238E27FC236}">
                <a16:creationId xmlns:a16="http://schemas.microsoft.com/office/drawing/2014/main" id="{44345FF6-7237-42F1-9AD3-E394488FF405}"/>
              </a:ext>
            </a:extLst>
          </p:cNvPr>
          <p:cNvSpPr txBox="1">
            <a:spLocks noChangeArrowheads="1"/>
          </p:cNvSpPr>
          <p:nvPr/>
        </p:nvSpPr>
        <p:spPr bwMode="auto">
          <a:xfrm>
            <a:off x="2626235" y="1445762"/>
            <a:ext cx="49214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spcBef>
                <a:spcPct val="0"/>
              </a:spcBef>
              <a:buFontTx/>
              <a:buNone/>
            </a:pPr>
            <a:r>
              <a:rPr lang="en-US" altLang="tr-TR" sz="2000" dirty="0" err="1">
                <a:solidFill>
                  <a:srgbClr val="000066"/>
                </a:solidFill>
                <a:latin typeface="Calibri" panose="020F0502020204030204" pitchFamily="34" charset="0"/>
              </a:rPr>
              <a:t>Tüberküloz</a:t>
            </a:r>
            <a:r>
              <a:rPr lang="en-US" altLang="tr-TR" sz="2000" dirty="0">
                <a:solidFill>
                  <a:srgbClr val="000066"/>
                </a:solidFill>
                <a:latin typeface="Calibri" panose="020F0502020204030204" pitchFamily="34" charset="0"/>
              </a:rPr>
              <a:t> </a:t>
            </a:r>
            <a:r>
              <a:rPr lang="en-US" altLang="tr-TR" sz="2000" dirty="0" err="1">
                <a:solidFill>
                  <a:srgbClr val="000066"/>
                </a:solidFill>
                <a:latin typeface="Calibri" panose="020F0502020204030204" pitchFamily="34" charset="0"/>
              </a:rPr>
              <a:t>basiliyle</a:t>
            </a:r>
            <a:r>
              <a:rPr lang="en-US" altLang="tr-TR" sz="2000" dirty="0">
                <a:solidFill>
                  <a:srgbClr val="000066"/>
                </a:solidFill>
                <a:latin typeface="Calibri" panose="020F0502020204030204" pitchFamily="34" charset="0"/>
              </a:rPr>
              <a:t> </a:t>
            </a:r>
            <a:r>
              <a:rPr lang="en-US" altLang="tr-TR" sz="2000" dirty="0" err="1">
                <a:solidFill>
                  <a:srgbClr val="000066"/>
                </a:solidFill>
                <a:latin typeface="Calibri" panose="020F0502020204030204" pitchFamily="34" charset="0"/>
              </a:rPr>
              <a:t>karşılaşma</a:t>
            </a:r>
            <a:r>
              <a:rPr lang="tr-TR" altLang="tr-TR" sz="2000" dirty="0">
                <a:solidFill>
                  <a:srgbClr val="000066"/>
                </a:solidFill>
                <a:latin typeface="Calibri" panose="020F0502020204030204" pitchFamily="34" charset="0"/>
              </a:rPr>
              <a:t> </a:t>
            </a:r>
            <a:r>
              <a:rPr lang="en-US" altLang="tr-TR" sz="2000" dirty="0" err="1">
                <a:solidFill>
                  <a:srgbClr val="000066"/>
                </a:solidFill>
                <a:latin typeface="Calibri" panose="020F0502020204030204" pitchFamily="34" charset="0"/>
              </a:rPr>
              <a:t>ve</a:t>
            </a:r>
            <a:r>
              <a:rPr lang="en-US" altLang="tr-TR" sz="2000" dirty="0">
                <a:solidFill>
                  <a:srgbClr val="000066"/>
                </a:solidFill>
                <a:latin typeface="Calibri" panose="020F0502020204030204" pitchFamily="34" charset="0"/>
              </a:rPr>
              <a:t> </a:t>
            </a:r>
            <a:r>
              <a:rPr lang="tr-TR" altLang="tr-TR" sz="2000" dirty="0">
                <a:solidFill>
                  <a:srgbClr val="000066"/>
                </a:solidFill>
                <a:latin typeface="Calibri" panose="020F0502020204030204" pitchFamily="34" charset="0"/>
              </a:rPr>
              <a:t>soluma</a:t>
            </a:r>
            <a:endParaRPr lang="th-TH" altLang="tr-TR" sz="2000" dirty="0">
              <a:solidFill>
                <a:srgbClr val="000066"/>
              </a:solidFill>
              <a:latin typeface="Calibri" panose="020F0502020204030204" pitchFamily="34" charset="0"/>
            </a:endParaRPr>
          </a:p>
        </p:txBody>
      </p:sp>
      <p:sp>
        <p:nvSpPr>
          <p:cNvPr id="36" name="Text Box 4">
            <a:extLst>
              <a:ext uri="{FF2B5EF4-FFF2-40B4-BE49-F238E27FC236}">
                <a16:creationId xmlns:a16="http://schemas.microsoft.com/office/drawing/2014/main" id="{4D947C02-022C-4AF0-9DD6-872B8125F3B2}"/>
              </a:ext>
            </a:extLst>
          </p:cNvPr>
          <p:cNvSpPr txBox="1">
            <a:spLocks noChangeArrowheads="1"/>
          </p:cNvSpPr>
          <p:nvPr/>
        </p:nvSpPr>
        <p:spPr bwMode="auto">
          <a:xfrm>
            <a:off x="528045" y="2810056"/>
            <a:ext cx="1381125" cy="769441"/>
          </a:xfrm>
          <a:prstGeom prst="rect">
            <a:avLst/>
          </a:prstGeom>
          <a:solidFill>
            <a:schemeClr val="bg1"/>
          </a:solidFill>
          <a:ln w="5715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lgn="ctr">
              <a:spcBef>
                <a:spcPct val="0"/>
              </a:spcBef>
              <a:buFontTx/>
              <a:buNone/>
            </a:pPr>
            <a:r>
              <a:rPr lang="th-TH" altLang="tr-TR" sz="2200" dirty="0">
                <a:latin typeface="Calibri" panose="020F0502020204030204" pitchFamily="34" charset="0"/>
              </a:rPr>
              <a:t>Enfekte </a:t>
            </a:r>
          </a:p>
          <a:p>
            <a:pPr algn="ctr">
              <a:spcBef>
                <a:spcPct val="0"/>
              </a:spcBef>
              <a:buFontTx/>
              <a:buNone/>
            </a:pPr>
            <a:r>
              <a:rPr lang="th-TH" altLang="tr-TR" sz="2200" dirty="0">
                <a:latin typeface="Calibri" panose="020F0502020204030204" pitchFamily="34" charset="0"/>
              </a:rPr>
              <a:t>olmaz</a:t>
            </a:r>
          </a:p>
        </p:txBody>
      </p:sp>
      <p:sp>
        <p:nvSpPr>
          <p:cNvPr id="37" name="Text Box 5">
            <a:extLst>
              <a:ext uri="{FF2B5EF4-FFF2-40B4-BE49-F238E27FC236}">
                <a16:creationId xmlns:a16="http://schemas.microsoft.com/office/drawing/2014/main" id="{0E5CF47F-AC2E-46F4-BDBB-BFB38BF9CDFE}"/>
              </a:ext>
            </a:extLst>
          </p:cNvPr>
          <p:cNvSpPr txBox="1">
            <a:spLocks noChangeArrowheads="1"/>
          </p:cNvSpPr>
          <p:nvPr/>
        </p:nvSpPr>
        <p:spPr bwMode="auto">
          <a:xfrm>
            <a:off x="2135166" y="2816028"/>
            <a:ext cx="1048428" cy="769441"/>
          </a:xfrm>
          <a:prstGeom prst="rect">
            <a:avLst/>
          </a:prstGeom>
          <a:solidFill>
            <a:schemeClr val="bg1"/>
          </a:solidFill>
          <a:ln w="57150">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lgn="ctr">
              <a:spcBef>
                <a:spcPct val="0"/>
              </a:spcBef>
              <a:buFontTx/>
              <a:buNone/>
            </a:pPr>
            <a:r>
              <a:rPr lang="th-TH" altLang="tr-TR" sz="2200" dirty="0">
                <a:latin typeface="Calibri" panose="020F0502020204030204" pitchFamily="34" charset="0"/>
              </a:rPr>
              <a:t>Enfekte</a:t>
            </a:r>
          </a:p>
          <a:p>
            <a:pPr algn="ctr">
              <a:spcBef>
                <a:spcPct val="0"/>
              </a:spcBef>
              <a:buFontTx/>
              <a:buNone/>
            </a:pPr>
            <a:r>
              <a:rPr lang="th-TH" altLang="tr-TR" sz="2200" dirty="0">
                <a:latin typeface="Calibri" panose="020F0502020204030204" pitchFamily="34" charset="0"/>
              </a:rPr>
              <a:t>olur</a:t>
            </a:r>
          </a:p>
        </p:txBody>
      </p:sp>
      <p:sp>
        <p:nvSpPr>
          <p:cNvPr id="38" name="Text Box 7">
            <a:extLst>
              <a:ext uri="{FF2B5EF4-FFF2-40B4-BE49-F238E27FC236}">
                <a16:creationId xmlns:a16="http://schemas.microsoft.com/office/drawing/2014/main" id="{1E0FAA33-57D7-4DBE-9EAB-E6C8CEC53384}"/>
              </a:ext>
            </a:extLst>
          </p:cNvPr>
          <p:cNvSpPr txBox="1">
            <a:spLocks noChangeArrowheads="1"/>
          </p:cNvSpPr>
          <p:nvPr/>
        </p:nvSpPr>
        <p:spPr bwMode="auto">
          <a:xfrm>
            <a:off x="1760061" y="5412238"/>
            <a:ext cx="1798637" cy="1107996"/>
          </a:xfrm>
          <a:prstGeom prst="rect">
            <a:avLst/>
          </a:prstGeom>
          <a:solidFill>
            <a:srgbClr val="FFFF99"/>
          </a:solidFill>
          <a:ln w="57150">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lgn="ctr">
              <a:spcBef>
                <a:spcPct val="0"/>
              </a:spcBef>
              <a:buFontTx/>
              <a:buNone/>
            </a:pPr>
            <a:r>
              <a:rPr lang="tr-TR" altLang="tr-TR" sz="2200">
                <a:latin typeface="Calibri" panose="020F0502020204030204" pitchFamily="34" charset="0"/>
                <a:cs typeface="Calibri" panose="020F0502020204030204" pitchFamily="34" charset="0"/>
              </a:rPr>
              <a:t>% 90’ı </a:t>
            </a:r>
            <a:r>
              <a:rPr lang="th-TH" altLang="tr-TR" sz="2200">
                <a:latin typeface="Calibri" panose="020F0502020204030204" pitchFamily="34" charset="0"/>
              </a:rPr>
              <a:t>Enfekte olarak</a:t>
            </a:r>
          </a:p>
          <a:p>
            <a:pPr algn="ctr">
              <a:spcBef>
                <a:spcPct val="0"/>
              </a:spcBef>
              <a:buFontTx/>
              <a:buNone/>
            </a:pPr>
            <a:r>
              <a:rPr lang="th-TH" altLang="tr-TR" sz="2200">
                <a:latin typeface="Calibri" panose="020F0502020204030204" pitchFamily="34" charset="0"/>
              </a:rPr>
              <a:t>kalır</a:t>
            </a:r>
          </a:p>
        </p:txBody>
      </p:sp>
      <p:sp>
        <p:nvSpPr>
          <p:cNvPr id="39" name="Text Box 8">
            <a:extLst>
              <a:ext uri="{FF2B5EF4-FFF2-40B4-BE49-F238E27FC236}">
                <a16:creationId xmlns:a16="http://schemas.microsoft.com/office/drawing/2014/main" id="{E1D2DA69-EAAB-427F-A447-BB952726AC9D}"/>
              </a:ext>
            </a:extLst>
          </p:cNvPr>
          <p:cNvSpPr txBox="1">
            <a:spLocks noChangeArrowheads="1"/>
          </p:cNvSpPr>
          <p:nvPr/>
        </p:nvSpPr>
        <p:spPr bwMode="auto">
          <a:xfrm>
            <a:off x="7008834" y="2996952"/>
            <a:ext cx="1801813" cy="769441"/>
          </a:xfrm>
          <a:prstGeom prst="rect">
            <a:avLst/>
          </a:prstGeom>
          <a:solidFill>
            <a:srgbClr val="FFE1FF"/>
          </a:solidFill>
          <a:ln w="57150">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lgn="ctr">
              <a:spcBef>
                <a:spcPct val="0"/>
              </a:spcBef>
              <a:buFontTx/>
              <a:buNone/>
            </a:pPr>
            <a:r>
              <a:rPr lang="tr-TR" altLang="tr-TR" sz="2200">
                <a:latin typeface="Calibri" panose="020F0502020204030204" pitchFamily="34" charset="0"/>
                <a:cs typeface="Calibri" panose="020F0502020204030204" pitchFamily="34" charset="0"/>
              </a:rPr>
              <a:t>Tüberküloz </a:t>
            </a:r>
            <a:r>
              <a:rPr lang="th-TH" altLang="tr-TR" sz="2200">
                <a:latin typeface="Calibri" panose="020F0502020204030204" pitchFamily="34" charset="0"/>
              </a:rPr>
              <a:t>hastası</a:t>
            </a:r>
          </a:p>
        </p:txBody>
      </p:sp>
      <p:sp>
        <p:nvSpPr>
          <p:cNvPr id="40" name="Text Box 9">
            <a:extLst>
              <a:ext uri="{FF2B5EF4-FFF2-40B4-BE49-F238E27FC236}">
                <a16:creationId xmlns:a16="http://schemas.microsoft.com/office/drawing/2014/main" id="{CD0D61D5-5953-4B1E-9250-3EF6546FFF11}"/>
              </a:ext>
            </a:extLst>
          </p:cNvPr>
          <p:cNvSpPr txBox="1">
            <a:spLocks noChangeArrowheads="1"/>
          </p:cNvSpPr>
          <p:nvPr/>
        </p:nvSpPr>
        <p:spPr bwMode="auto">
          <a:xfrm>
            <a:off x="7008834" y="4200905"/>
            <a:ext cx="1801813" cy="769441"/>
          </a:xfrm>
          <a:prstGeom prst="rect">
            <a:avLst/>
          </a:prstGeom>
          <a:solidFill>
            <a:srgbClr val="FFE1FF"/>
          </a:solidFill>
          <a:ln w="57150">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lgn="ctr">
              <a:spcBef>
                <a:spcPct val="0"/>
              </a:spcBef>
              <a:buFontTx/>
              <a:buNone/>
            </a:pPr>
            <a:r>
              <a:rPr lang="tr-TR" altLang="tr-TR" sz="2200" dirty="0">
                <a:latin typeface="Calibri" panose="020F0502020204030204" pitchFamily="34" charset="0"/>
                <a:cs typeface="Calibri" panose="020F0502020204030204" pitchFamily="34" charset="0"/>
              </a:rPr>
              <a:t>Tüberküloz</a:t>
            </a:r>
            <a:r>
              <a:rPr lang="th-TH" altLang="tr-TR" sz="2200" dirty="0">
                <a:latin typeface="Calibri" panose="020F0502020204030204" pitchFamily="34" charset="0"/>
              </a:rPr>
              <a:t> hastası</a:t>
            </a:r>
          </a:p>
        </p:txBody>
      </p:sp>
      <p:sp>
        <p:nvSpPr>
          <p:cNvPr id="41" name="Line 12">
            <a:extLst>
              <a:ext uri="{FF2B5EF4-FFF2-40B4-BE49-F238E27FC236}">
                <a16:creationId xmlns:a16="http://schemas.microsoft.com/office/drawing/2014/main" id="{3D438A61-A3E7-40F7-B587-1DB7D802F360}"/>
              </a:ext>
            </a:extLst>
          </p:cNvPr>
          <p:cNvSpPr>
            <a:spLocks noChangeShapeType="1"/>
          </p:cNvSpPr>
          <p:nvPr/>
        </p:nvSpPr>
        <p:spPr bwMode="auto">
          <a:xfrm flipH="1">
            <a:off x="2626435" y="3612829"/>
            <a:ext cx="7938" cy="1824037"/>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42" name="Line 13">
            <a:extLst>
              <a:ext uri="{FF2B5EF4-FFF2-40B4-BE49-F238E27FC236}">
                <a16:creationId xmlns:a16="http://schemas.microsoft.com/office/drawing/2014/main" id="{4E101277-B203-4745-A65C-C49E0A182B66}"/>
              </a:ext>
            </a:extLst>
          </p:cNvPr>
          <p:cNvSpPr>
            <a:spLocks noChangeShapeType="1"/>
          </p:cNvSpPr>
          <p:nvPr/>
        </p:nvSpPr>
        <p:spPr bwMode="auto">
          <a:xfrm>
            <a:off x="3132138" y="3573463"/>
            <a:ext cx="3881437" cy="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43" name="Text Box 15">
            <a:extLst>
              <a:ext uri="{FF2B5EF4-FFF2-40B4-BE49-F238E27FC236}">
                <a16:creationId xmlns:a16="http://schemas.microsoft.com/office/drawing/2014/main" id="{BC9E1BD7-AE6D-48DA-8282-8F0AA22A3C29}"/>
              </a:ext>
            </a:extLst>
          </p:cNvPr>
          <p:cNvSpPr txBox="1">
            <a:spLocks noChangeArrowheads="1"/>
          </p:cNvSpPr>
          <p:nvPr/>
        </p:nvSpPr>
        <p:spPr bwMode="auto">
          <a:xfrm>
            <a:off x="3245456" y="4331605"/>
            <a:ext cx="368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lgn="ctr">
              <a:spcBef>
                <a:spcPct val="0"/>
              </a:spcBef>
              <a:buFontTx/>
              <a:buNone/>
            </a:pPr>
            <a:r>
              <a:rPr lang="th-TH" altLang="tr-TR" sz="1600" dirty="0">
                <a:solidFill>
                  <a:srgbClr val="FF3300"/>
                </a:solidFill>
                <a:latin typeface="Calibri" panose="020F0502020204030204" pitchFamily="34" charset="0"/>
              </a:rPr>
              <a:t> </a:t>
            </a:r>
            <a:r>
              <a:rPr lang="th-TH" altLang="tr-TR" sz="2000" dirty="0">
                <a:solidFill>
                  <a:srgbClr val="000066"/>
                </a:solidFill>
                <a:latin typeface="Calibri" panose="020F0502020204030204" pitchFamily="34" charset="0"/>
              </a:rPr>
              <a:t>İlk 2 yıldan sonra hayatın</a:t>
            </a:r>
          </a:p>
          <a:p>
            <a:pPr algn="ctr">
              <a:spcBef>
                <a:spcPct val="0"/>
              </a:spcBef>
              <a:buFontTx/>
              <a:buNone/>
            </a:pPr>
            <a:r>
              <a:rPr lang="th-TH" altLang="tr-TR" sz="2000" dirty="0">
                <a:solidFill>
                  <a:srgbClr val="000066"/>
                </a:solidFill>
                <a:latin typeface="Calibri" panose="020F0502020204030204" pitchFamily="34" charset="0"/>
              </a:rPr>
              <a:t>herhangi bir zamanında % 5’i</a:t>
            </a:r>
          </a:p>
          <a:p>
            <a:pPr algn="ctr">
              <a:spcBef>
                <a:spcPct val="0"/>
              </a:spcBef>
              <a:buFontTx/>
              <a:buNone/>
            </a:pPr>
            <a:r>
              <a:rPr lang="th-TH" altLang="tr-TR" sz="2000" dirty="0">
                <a:solidFill>
                  <a:srgbClr val="000066"/>
                </a:solidFill>
                <a:latin typeface="Calibri" panose="020F0502020204030204" pitchFamily="34" charset="0"/>
              </a:rPr>
              <a:t>aktif tüberküloz hastası olabilir.</a:t>
            </a:r>
            <a:r>
              <a:rPr lang="th-TH" altLang="tr-TR" sz="2000" dirty="0">
                <a:solidFill>
                  <a:srgbClr val="FF3300"/>
                </a:solidFill>
                <a:latin typeface="Calibri" panose="020F0502020204030204" pitchFamily="34" charset="0"/>
              </a:rPr>
              <a:t> </a:t>
            </a:r>
          </a:p>
        </p:txBody>
      </p:sp>
      <p:sp>
        <p:nvSpPr>
          <p:cNvPr id="44" name="Line 17">
            <a:extLst>
              <a:ext uri="{FF2B5EF4-FFF2-40B4-BE49-F238E27FC236}">
                <a16:creationId xmlns:a16="http://schemas.microsoft.com/office/drawing/2014/main" id="{A7BDDF7A-C247-4CBC-AD61-FB674691AA83}"/>
              </a:ext>
            </a:extLst>
          </p:cNvPr>
          <p:cNvSpPr>
            <a:spLocks noChangeShapeType="1"/>
          </p:cNvSpPr>
          <p:nvPr/>
        </p:nvSpPr>
        <p:spPr bwMode="auto">
          <a:xfrm>
            <a:off x="1302226" y="2386235"/>
            <a:ext cx="0" cy="423821"/>
          </a:xfrm>
          <a:prstGeom prst="line">
            <a:avLst/>
          </a:prstGeom>
          <a:noFill/>
          <a:ln w="571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45" name="Line 18">
            <a:extLst>
              <a:ext uri="{FF2B5EF4-FFF2-40B4-BE49-F238E27FC236}">
                <a16:creationId xmlns:a16="http://schemas.microsoft.com/office/drawing/2014/main" id="{F3177305-A6E1-40C9-847D-FB7792EE2100}"/>
              </a:ext>
            </a:extLst>
          </p:cNvPr>
          <p:cNvSpPr>
            <a:spLocks noChangeShapeType="1"/>
          </p:cNvSpPr>
          <p:nvPr/>
        </p:nvSpPr>
        <p:spPr bwMode="auto">
          <a:xfrm flipH="1">
            <a:off x="2396728" y="2386235"/>
            <a:ext cx="0" cy="449394"/>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atin typeface="Calibri" panose="020F0502020204030204" pitchFamily="34" charset="0"/>
              <a:cs typeface="Calibri" panose="020F0502020204030204" pitchFamily="34" charset="0"/>
            </a:endParaRPr>
          </a:p>
        </p:txBody>
      </p:sp>
      <p:sp>
        <p:nvSpPr>
          <p:cNvPr id="46" name="Text Box 10">
            <a:extLst>
              <a:ext uri="{FF2B5EF4-FFF2-40B4-BE49-F238E27FC236}">
                <a16:creationId xmlns:a16="http://schemas.microsoft.com/office/drawing/2014/main" id="{51FA7F05-1295-49C2-B80A-BA5CFEE82C1F}"/>
              </a:ext>
            </a:extLst>
          </p:cNvPr>
          <p:cNvSpPr txBox="1">
            <a:spLocks noChangeArrowheads="1"/>
          </p:cNvSpPr>
          <p:nvPr/>
        </p:nvSpPr>
        <p:spPr bwMode="auto">
          <a:xfrm>
            <a:off x="3491230" y="2818699"/>
            <a:ext cx="3118546" cy="75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ngsana New" panose="02020603050405020304" pitchFamily="18" charset="-34"/>
              </a:defRPr>
            </a:lvl1pPr>
            <a:lvl2pPr marL="742950" indent="-285750">
              <a:spcBef>
                <a:spcPct val="20000"/>
              </a:spcBef>
              <a:buChar char="–"/>
              <a:defRPr sz="2800">
                <a:solidFill>
                  <a:schemeClr val="tx1"/>
                </a:solidFill>
                <a:latin typeface="Angsana New" panose="02020603050405020304" pitchFamily="18" charset="-34"/>
              </a:defRPr>
            </a:lvl2pPr>
            <a:lvl3pPr marL="1143000" indent="-228600">
              <a:spcBef>
                <a:spcPct val="20000"/>
              </a:spcBef>
              <a:buChar char="•"/>
              <a:defRPr sz="2400">
                <a:solidFill>
                  <a:schemeClr val="tx1"/>
                </a:solidFill>
                <a:latin typeface="Angsana New" panose="02020603050405020304" pitchFamily="18" charset="-34"/>
              </a:defRPr>
            </a:lvl3pPr>
            <a:lvl4pPr marL="1600200" indent="-228600">
              <a:spcBef>
                <a:spcPct val="20000"/>
              </a:spcBef>
              <a:buChar char="–"/>
              <a:defRPr sz="2000">
                <a:solidFill>
                  <a:schemeClr val="tx1"/>
                </a:solidFill>
                <a:latin typeface="Angsana New" panose="02020603050405020304" pitchFamily="18" charset="-34"/>
              </a:defRPr>
            </a:lvl4pPr>
            <a:lvl5pPr marL="2057400" indent="-228600">
              <a:spcBef>
                <a:spcPct val="20000"/>
              </a:spcBef>
              <a:buChar char="»"/>
              <a:defRPr sz="2000">
                <a:solidFill>
                  <a:schemeClr val="tx1"/>
                </a:solidFill>
                <a:latin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ngsana New" panose="02020603050405020304" pitchFamily="18" charset="-34"/>
              </a:defRPr>
            </a:lvl9pPr>
          </a:lstStyle>
          <a:p>
            <a:pPr algn="ctr">
              <a:lnSpc>
                <a:spcPct val="110000"/>
              </a:lnSpc>
              <a:spcBef>
                <a:spcPct val="0"/>
              </a:spcBef>
              <a:buFontTx/>
              <a:buNone/>
            </a:pPr>
            <a:r>
              <a:rPr lang="th-TH" altLang="tr-TR" sz="2000" dirty="0">
                <a:solidFill>
                  <a:srgbClr val="000066"/>
                </a:solidFill>
                <a:latin typeface="Calibri" panose="020F0502020204030204" pitchFamily="34" charset="0"/>
              </a:rPr>
              <a:t>1-2 yıl içinde bunların % 5’i</a:t>
            </a:r>
          </a:p>
          <a:p>
            <a:pPr algn="ctr">
              <a:lnSpc>
                <a:spcPct val="110000"/>
              </a:lnSpc>
              <a:spcBef>
                <a:spcPct val="0"/>
              </a:spcBef>
              <a:buFontTx/>
              <a:buNone/>
            </a:pPr>
            <a:r>
              <a:rPr lang="th-TH" altLang="tr-TR" sz="2000" dirty="0">
                <a:solidFill>
                  <a:srgbClr val="000066"/>
                </a:solidFill>
                <a:latin typeface="Calibri" panose="020F0502020204030204" pitchFamily="34" charset="0"/>
              </a:rPr>
              <a:t>aktif tüberküloz hastası olur.</a:t>
            </a:r>
          </a:p>
        </p:txBody>
      </p:sp>
      <p:sp>
        <p:nvSpPr>
          <p:cNvPr id="47" name="Line 14">
            <a:extLst>
              <a:ext uri="{FF2B5EF4-FFF2-40B4-BE49-F238E27FC236}">
                <a16:creationId xmlns:a16="http://schemas.microsoft.com/office/drawing/2014/main" id="{3E08AAA0-D5E2-4C2A-B5EA-ED982089C50D}"/>
              </a:ext>
            </a:extLst>
          </p:cNvPr>
          <p:cNvSpPr>
            <a:spLocks noChangeShapeType="1"/>
          </p:cNvSpPr>
          <p:nvPr/>
        </p:nvSpPr>
        <p:spPr bwMode="auto">
          <a:xfrm flipV="1">
            <a:off x="2619485" y="4299300"/>
            <a:ext cx="4366722" cy="6698"/>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12909843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908050" y="3478213"/>
            <a:ext cx="7696200" cy="297497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latin typeface="Calibri" panose="020F0502020204030204" pitchFamily="34" charset="0"/>
              <a:cs typeface="Calibri" panose="020F0502020204030204" pitchFamily="34" charset="0"/>
            </a:endParaRPr>
          </a:p>
        </p:txBody>
      </p:sp>
      <p:sp>
        <p:nvSpPr>
          <p:cNvPr id="61443" name="Rectangle 3"/>
          <p:cNvSpPr>
            <a:spLocks noChangeArrowheads="1"/>
          </p:cNvSpPr>
          <p:nvPr/>
        </p:nvSpPr>
        <p:spPr bwMode="auto">
          <a:xfrm>
            <a:off x="914400" y="536023"/>
            <a:ext cx="7689850" cy="29083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i="1" dirty="0">
              <a:latin typeface="Calibri" panose="020F0502020204030204" pitchFamily="34" charset="0"/>
              <a:cs typeface="Calibri" panose="020F0502020204030204" pitchFamily="34" charset="0"/>
            </a:endParaRPr>
          </a:p>
        </p:txBody>
      </p:sp>
      <p:sp>
        <p:nvSpPr>
          <p:cNvPr id="61444" name="Rectangle 4"/>
          <p:cNvSpPr>
            <a:spLocks noChangeArrowheads="1"/>
          </p:cNvSpPr>
          <p:nvPr/>
        </p:nvSpPr>
        <p:spPr bwMode="auto">
          <a:xfrm>
            <a:off x="1600200" y="3733800"/>
            <a:ext cx="5943600" cy="609600"/>
          </a:xfrm>
          <a:prstGeom prst="rect">
            <a:avLst/>
          </a:prstGeom>
          <a:solidFill>
            <a:schemeClr val="bg1"/>
          </a:solidFill>
          <a:ln>
            <a:noFill/>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600" b="1" u="sng">
                <a:latin typeface="Calibri" panose="020F0502020204030204" pitchFamily="34" charset="0"/>
                <a:cs typeface="Calibri" panose="020F0502020204030204" pitchFamily="34" charset="0"/>
              </a:rPr>
              <a:t>Temaslı muayenesinin önemi</a:t>
            </a:r>
            <a:endParaRPr lang="tr-TR" altLang="tr-TR" sz="2600" u="sng">
              <a:latin typeface="Calibri" panose="020F0502020204030204" pitchFamily="34" charset="0"/>
              <a:cs typeface="Calibri" panose="020F0502020204030204" pitchFamily="34" charset="0"/>
            </a:endParaRPr>
          </a:p>
        </p:txBody>
      </p:sp>
      <p:sp>
        <p:nvSpPr>
          <p:cNvPr id="61445" name="Rectangle 5"/>
          <p:cNvSpPr>
            <a:spLocks noChangeArrowheads="1"/>
          </p:cNvSpPr>
          <p:nvPr/>
        </p:nvSpPr>
        <p:spPr bwMode="auto">
          <a:xfrm>
            <a:off x="1593850" y="4392613"/>
            <a:ext cx="6362700" cy="1339850"/>
          </a:xfrm>
          <a:prstGeom prst="rect">
            <a:avLst/>
          </a:prstGeom>
          <a:solidFill>
            <a:schemeClr val="bg1"/>
          </a:solidFill>
          <a:ln w="9525">
            <a:solidFill>
              <a:schemeClr val="bg1"/>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bg2"/>
              </a:buClr>
              <a:buSzPct val="75000"/>
              <a:buFont typeface="Wingdings" panose="05000000000000000000" pitchFamily="2" charset="2"/>
              <a:buNone/>
            </a:pPr>
            <a:r>
              <a:rPr lang="tr-TR" altLang="tr-TR" sz="2600">
                <a:latin typeface="Calibri" panose="020F0502020204030204" pitchFamily="34" charset="0"/>
                <a:cs typeface="Calibri" panose="020F0502020204030204" pitchFamily="34" charset="0"/>
              </a:rPr>
              <a:t>Tüberküloz hastasına tanı konulduğunda:</a:t>
            </a:r>
          </a:p>
          <a:p>
            <a:pPr eaLnBrk="1" hangingPunct="1">
              <a:lnSpc>
                <a:spcPct val="90000"/>
              </a:lnSpc>
              <a:buClr>
                <a:schemeClr val="bg2"/>
              </a:buClr>
              <a:buSzPct val="75000"/>
              <a:buFont typeface="Wingdings" panose="05000000000000000000" pitchFamily="2" charset="2"/>
              <a:buChar char="n"/>
            </a:pPr>
            <a:r>
              <a:rPr lang="tr-TR" altLang="tr-TR" sz="2600">
                <a:latin typeface="Calibri" panose="020F0502020204030204" pitchFamily="34" charset="0"/>
                <a:cs typeface="Calibri" panose="020F0502020204030204" pitchFamily="34" charset="0"/>
              </a:rPr>
              <a:t>Temaslıların % 41’i enfekte bulunmuş</a:t>
            </a:r>
          </a:p>
          <a:p>
            <a:pPr eaLnBrk="1" hangingPunct="1">
              <a:lnSpc>
                <a:spcPct val="90000"/>
              </a:lnSpc>
              <a:buClr>
                <a:schemeClr val="bg2"/>
              </a:buClr>
              <a:buSzPct val="75000"/>
              <a:buFont typeface="Wingdings" panose="05000000000000000000" pitchFamily="2" charset="2"/>
              <a:buChar char="n"/>
            </a:pPr>
            <a:r>
              <a:rPr lang="tr-TR" altLang="tr-TR" sz="2600">
                <a:latin typeface="Calibri" panose="020F0502020204030204" pitchFamily="34" charset="0"/>
                <a:cs typeface="Calibri" panose="020F0502020204030204" pitchFamily="34" charset="0"/>
              </a:rPr>
              <a:t>%6’sında aktif hastalık tespit edilmiştir</a:t>
            </a:r>
          </a:p>
        </p:txBody>
      </p:sp>
      <p:sp>
        <p:nvSpPr>
          <p:cNvPr id="61446" name="Text Box 6"/>
          <p:cNvSpPr txBox="1">
            <a:spLocks noChangeArrowheads="1"/>
          </p:cNvSpPr>
          <p:nvPr/>
        </p:nvSpPr>
        <p:spPr bwMode="auto">
          <a:xfrm>
            <a:off x="3779913" y="5949280"/>
            <a:ext cx="4703936" cy="461665"/>
          </a:xfrm>
          <a:prstGeom prst="rect">
            <a:avLst/>
          </a:prstGeom>
          <a:solidFill>
            <a:schemeClr val="bg1"/>
          </a:solidFill>
          <a:ln w="9525">
            <a:solidFill>
              <a:srgbClr val="66CCF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i="1" dirty="0" err="1">
                <a:latin typeface="Calibri" panose="020F0502020204030204" pitchFamily="34" charset="0"/>
                <a:cs typeface="Calibri" panose="020F0502020204030204" pitchFamily="34" charset="0"/>
              </a:rPr>
              <a:t>Vidal</a:t>
            </a:r>
            <a:r>
              <a:rPr lang="tr-TR" altLang="tr-TR" sz="1200" i="1" dirty="0">
                <a:latin typeface="Calibri" panose="020F0502020204030204" pitchFamily="34" charset="0"/>
                <a:cs typeface="Calibri" panose="020F0502020204030204" pitchFamily="34" charset="0"/>
              </a:rPr>
              <a:t> R, </a:t>
            </a:r>
            <a:r>
              <a:rPr lang="tr-TR" altLang="tr-TR" sz="1200" i="1" dirty="0" err="1">
                <a:latin typeface="Calibri" panose="020F0502020204030204" pitchFamily="34" charset="0"/>
                <a:cs typeface="Calibri" panose="020F0502020204030204" pitchFamily="34" charset="0"/>
              </a:rPr>
              <a:t>Miravitles</a:t>
            </a:r>
            <a:r>
              <a:rPr lang="tr-TR" altLang="tr-TR" sz="1200" i="1" dirty="0">
                <a:latin typeface="Calibri" panose="020F0502020204030204" pitchFamily="34" charset="0"/>
                <a:cs typeface="Calibri" panose="020F0502020204030204" pitchFamily="34" charset="0"/>
              </a:rPr>
              <a:t> M, et al. </a:t>
            </a:r>
            <a:r>
              <a:rPr lang="tr-TR" altLang="tr-TR" sz="1200" i="1" dirty="0" err="1">
                <a:latin typeface="Calibri" panose="020F0502020204030204" pitchFamily="34" charset="0"/>
                <a:cs typeface="Calibri" panose="020F0502020204030204" pitchFamily="34" charset="0"/>
              </a:rPr>
              <a:t>Increased</a:t>
            </a:r>
            <a:r>
              <a:rPr lang="tr-TR" altLang="tr-TR" sz="1200" i="1" dirty="0">
                <a:latin typeface="Calibri" panose="020F0502020204030204" pitchFamily="34" charset="0"/>
                <a:cs typeface="Calibri" panose="020F0502020204030204" pitchFamily="34" charset="0"/>
              </a:rPr>
              <a:t> risk of </a:t>
            </a:r>
            <a:r>
              <a:rPr lang="tr-TR" altLang="tr-TR" sz="1200" i="1" dirty="0" err="1">
                <a:latin typeface="Calibri" panose="020F0502020204030204" pitchFamily="34" charset="0"/>
                <a:cs typeface="Calibri" panose="020F0502020204030204" pitchFamily="34" charset="0"/>
              </a:rPr>
              <a:t>tuberculosis</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transmission</a:t>
            </a:r>
            <a:r>
              <a:rPr lang="tr-TR" altLang="tr-TR" sz="1200" i="1" dirty="0">
                <a:latin typeface="Calibri" panose="020F0502020204030204" pitchFamily="34" charset="0"/>
                <a:cs typeface="Calibri" panose="020F0502020204030204" pitchFamily="34" charset="0"/>
              </a:rPr>
              <a:t> in </a:t>
            </a:r>
            <a:r>
              <a:rPr lang="tr-TR" altLang="tr-TR" sz="1200" i="1" dirty="0" err="1">
                <a:latin typeface="Calibri" panose="020F0502020204030204" pitchFamily="34" charset="0"/>
                <a:cs typeface="Calibri" panose="020F0502020204030204" pitchFamily="34" charset="0"/>
              </a:rPr>
              <a:t>families</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with</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micrepidemics.Eur</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Respir</a:t>
            </a:r>
            <a:r>
              <a:rPr lang="tr-TR" altLang="tr-TR" sz="1200" i="1" dirty="0">
                <a:latin typeface="Calibri" panose="020F0502020204030204" pitchFamily="34" charset="0"/>
                <a:cs typeface="Calibri" panose="020F0502020204030204" pitchFamily="34" charset="0"/>
              </a:rPr>
              <a:t> J 1997;10:1327-1331</a:t>
            </a:r>
          </a:p>
        </p:txBody>
      </p:sp>
      <p:sp>
        <p:nvSpPr>
          <p:cNvPr id="61447" name="Rectangle 7"/>
          <p:cNvSpPr>
            <a:spLocks noChangeArrowheads="1"/>
          </p:cNvSpPr>
          <p:nvPr/>
        </p:nvSpPr>
        <p:spPr bwMode="auto">
          <a:xfrm>
            <a:off x="2003425" y="704850"/>
            <a:ext cx="5664200" cy="492125"/>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600" b="1" u="sng">
                <a:latin typeface="Calibri" panose="020F0502020204030204" pitchFamily="34" charset="0"/>
                <a:cs typeface="Calibri" panose="020F0502020204030204" pitchFamily="34" charset="0"/>
              </a:rPr>
              <a:t>Temas yakınlığına göre bulaşma</a:t>
            </a:r>
          </a:p>
        </p:txBody>
      </p:sp>
      <p:sp>
        <p:nvSpPr>
          <p:cNvPr id="61448" name="Rectangle 8"/>
          <p:cNvSpPr>
            <a:spLocks noChangeArrowheads="1"/>
          </p:cNvSpPr>
          <p:nvPr/>
        </p:nvSpPr>
        <p:spPr bwMode="auto">
          <a:xfrm>
            <a:off x="2057400" y="1247775"/>
            <a:ext cx="5181600" cy="1546225"/>
          </a:xfrm>
          <a:prstGeom prst="rect">
            <a:avLst/>
          </a:prstGeom>
          <a:solidFill>
            <a:schemeClr val="bg1"/>
          </a:solidFill>
          <a:ln>
            <a:noFill/>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bg2"/>
              </a:buClr>
              <a:buSzPct val="75000"/>
              <a:buFont typeface="Wingdings" panose="05000000000000000000" pitchFamily="2" charset="2"/>
              <a:buChar char="n"/>
            </a:pPr>
            <a:r>
              <a:rPr lang="tr-TR" altLang="tr-TR" sz="2600" dirty="0">
                <a:latin typeface="Calibri" panose="020F0502020204030204" pitchFamily="34" charset="0"/>
                <a:cs typeface="Calibri" panose="020F0502020204030204" pitchFamily="34" charset="0"/>
              </a:rPr>
              <a:t>Ev içi temasta %20</a:t>
            </a:r>
          </a:p>
          <a:p>
            <a:pPr eaLnBrk="1" hangingPunct="1">
              <a:buClr>
                <a:schemeClr val="bg2"/>
              </a:buClr>
              <a:buSzPct val="75000"/>
              <a:buFont typeface="Wingdings" panose="05000000000000000000" pitchFamily="2" charset="2"/>
              <a:buChar char="n"/>
            </a:pPr>
            <a:r>
              <a:rPr lang="tr-TR" altLang="tr-TR" sz="2600" dirty="0">
                <a:latin typeface="Calibri" panose="020F0502020204030204" pitchFamily="34" charset="0"/>
                <a:cs typeface="Calibri" panose="020F0502020204030204" pitchFamily="34" charset="0"/>
              </a:rPr>
              <a:t>Yakın arkadaşlıkta %3,7</a:t>
            </a:r>
          </a:p>
          <a:p>
            <a:pPr eaLnBrk="1" hangingPunct="1">
              <a:buClr>
                <a:schemeClr val="bg2"/>
              </a:buClr>
              <a:buSzPct val="75000"/>
              <a:buFont typeface="Wingdings" panose="05000000000000000000" pitchFamily="2" charset="2"/>
              <a:buChar char="n"/>
            </a:pPr>
            <a:r>
              <a:rPr lang="tr-TR" altLang="tr-TR" sz="2600" dirty="0">
                <a:latin typeface="Calibri" panose="020F0502020204030204" pitchFamily="34" charset="0"/>
                <a:cs typeface="Calibri" panose="020F0502020204030204" pitchFamily="34" charset="0"/>
              </a:rPr>
              <a:t>İş arkadaşlığında	%0,3</a:t>
            </a:r>
          </a:p>
        </p:txBody>
      </p:sp>
      <p:sp>
        <p:nvSpPr>
          <p:cNvPr id="61449" name="Text Box 9"/>
          <p:cNvSpPr txBox="1">
            <a:spLocks noChangeArrowheads="1"/>
          </p:cNvSpPr>
          <p:nvPr/>
        </p:nvSpPr>
        <p:spPr bwMode="auto">
          <a:xfrm>
            <a:off x="5004048" y="2924944"/>
            <a:ext cx="3479800" cy="461665"/>
          </a:xfrm>
          <a:prstGeom prst="rect">
            <a:avLst/>
          </a:prstGeom>
          <a:solidFill>
            <a:schemeClr val="bg1"/>
          </a:solidFill>
          <a:ln w="9525">
            <a:solidFill>
              <a:srgbClr val="66CC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1200" i="1" dirty="0">
                <a:latin typeface="Calibri" panose="020F0502020204030204" pitchFamily="34" charset="0"/>
                <a:cs typeface="Calibri" panose="020F0502020204030204" pitchFamily="34" charset="0"/>
              </a:rPr>
              <a:t>Van </a:t>
            </a:r>
            <a:r>
              <a:rPr lang="tr-TR" altLang="tr-TR" sz="1200" i="1" dirty="0" err="1">
                <a:latin typeface="Calibri" panose="020F0502020204030204" pitchFamily="34" charset="0"/>
                <a:cs typeface="Calibri" panose="020F0502020204030204" pitchFamily="34" charset="0"/>
              </a:rPr>
              <a:t>Geuns</a:t>
            </a:r>
            <a:r>
              <a:rPr lang="tr-TR" altLang="tr-TR" sz="1200" i="1" dirty="0">
                <a:latin typeface="Calibri" panose="020F0502020204030204" pitchFamily="34" charset="0"/>
                <a:cs typeface="Calibri" panose="020F0502020204030204" pitchFamily="34" charset="0"/>
              </a:rPr>
              <a:t> HA, </a:t>
            </a:r>
            <a:r>
              <a:rPr lang="tr-TR" altLang="tr-TR" sz="1200" i="1" dirty="0" err="1">
                <a:latin typeface="Calibri" panose="020F0502020204030204" pitchFamily="34" charset="0"/>
                <a:cs typeface="Calibri" panose="020F0502020204030204" pitchFamily="34" charset="0"/>
              </a:rPr>
              <a:t>etal</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Results</a:t>
            </a:r>
            <a:r>
              <a:rPr lang="tr-TR" altLang="tr-TR" sz="1200" i="1" dirty="0">
                <a:latin typeface="Calibri" panose="020F0502020204030204" pitchFamily="34" charset="0"/>
                <a:cs typeface="Calibri" panose="020F0502020204030204" pitchFamily="34" charset="0"/>
              </a:rPr>
              <a:t> of </a:t>
            </a:r>
            <a:r>
              <a:rPr lang="tr-TR" altLang="tr-TR" sz="1200" i="1" dirty="0" err="1">
                <a:latin typeface="Calibri" panose="020F0502020204030204" pitchFamily="34" charset="0"/>
                <a:cs typeface="Calibri" panose="020F0502020204030204" pitchFamily="34" charset="0"/>
              </a:rPr>
              <a:t>contact</a:t>
            </a:r>
            <a:r>
              <a:rPr lang="tr-TR" altLang="tr-TR" sz="1200" i="1" dirty="0">
                <a:latin typeface="Calibri" panose="020F0502020204030204" pitchFamily="34" charset="0"/>
                <a:cs typeface="Calibri" panose="020F0502020204030204" pitchFamily="34" charset="0"/>
              </a:rPr>
              <a:t> </a:t>
            </a:r>
            <a:r>
              <a:rPr lang="tr-TR" altLang="tr-TR" sz="1200" i="1" dirty="0" err="1">
                <a:latin typeface="Calibri" panose="020F0502020204030204" pitchFamily="34" charset="0"/>
                <a:cs typeface="Calibri" panose="020F0502020204030204" pitchFamily="34" charset="0"/>
              </a:rPr>
              <a:t>examination</a:t>
            </a:r>
            <a:r>
              <a:rPr lang="tr-TR" altLang="tr-TR" sz="1200" i="1" dirty="0">
                <a:latin typeface="Calibri" panose="020F0502020204030204" pitchFamily="34" charset="0"/>
                <a:cs typeface="Calibri" panose="020F0502020204030204" pitchFamily="34" charset="0"/>
              </a:rPr>
              <a:t> in Rotterdam 1967-1969. IUAT </a:t>
            </a:r>
            <a:r>
              <a:rPr lang="tr-TR" altLang="tr-TR" sz="1200" i="1" dirty="0" err="1">
                <a:latin typeface="Calibri" panose="020F0502020204030204" pitchFamily="34" charset="0"/>
                <a:cs typeface="Calibri" panose="020F0502020204030204" pitchFamily="34" charset="0"/>
              </a:rPr>
              <a:t>Bull</a:t>
            </a:r>
            <a:r>
              <a:rPr lang="tr-TR" altLang="tr-TR" sz="1200" i="1" dirty="0">
                <a:latin typeface="Calibri" panose="020F0502020204030204" pitchFamily="34" charset="0"/>
                <a:cs typeface="Calibri" panose="020F0502020204030204" pitchFamily="34" charset="0"/>
              </a:rPr>
              <a:t> 1975; 50: 107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4"/>
          <p:cNvSpPr txBox="1">
            <a:spLocks noChangeArrowheads="1"/>
          </p:cNvSpPr>
          <p:nvPr/>
        </p:nvSpPr>
        <p:spPr bwMode="auto">
          <a:xfrm>
            <a:off x="1727994" y="2564904"/>
            <a:ext cx="5688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tr-TR" altLang="tr-TR" sz="3600" b="1" dirty="0">
                <a:solidFill>
                  <a:srgbClr val="C00000"/>
                </a:solidFill>
                <a:latin typeface="Calibri" panose="020F0502020204030204" pitchFamily="34" charset="0"/>
                <a:cs typeface="Calibri" panose="020F0502020204030204" pitchFamily="34" charset="0"/>
              </a:rPr>
              <a:t>Tüberkülozdan Korunma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p:cNvSpPr>
          <p:nvPr/>
        </p:nvSpPr>
        <p:spPr bwMode="auto">
          <a:xfrm>
            <a:off x="673100" y="692150"/>
            <a:ext cx="76438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3600" b="1" dirty="0">
                <a:solidFill>
                  <a:srgbClr val="CC3300"/>
                </a:solidFill>
                <a:latin typeface="Calibri" panose="020F0502020204030204" pitchFamily="34" charset="0"/>
                <a:cs typeface="Calibri" panose="020F0502020204030204" pitchFamily="34" charset="0"/>
              </a:rPr>
              <a:t>Tüberkülozdan Korunma</a:t>
            </a:r>
          </a:p>
        </p:txBody>
      </p:sp>
      <p:sp>
        <p:nvSpPr>
          <p:cNvPr id="63491" name="Rectangle 3"/>
          <p:cNvSpPr>
            <a:spLocks noChangeArrowheads="1"/>
          </p:cNvSpPr>
          <p:nvPr/>
        </p:nvSpPr>
        <p:spPr bwMode="auto">
          <a:xfrm>
            <a:off x="673100" y="1855788"/>
            <a:ext cx="8075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buClr>
                <a:srgbClr val="FF0000"/>
              </a:buClr>
              <a:buSzPct val="75000"/>
              <a:buNone/>
            </a:pPr>
            <a:r>
              <a:rPr lang="tr-TR" altLang="tr-TR" sz="2800" b="1" u="sng" dirty="0">
                <a:latin typeface="Calibri" panose="020F0502020204030204" pitchFamily="34" charset="0"/>
                <a:cs typeface="Calibri" panose="020F0502020204030204" pitchFamily="34" charset="0"/>
              </a:rPr>
              <a:t>Toplumsal korunma</a:t>
            </a:r>
          </a:p>
          <a:p>
            <a:pPr eaLnBrk="1" hangingPunct="1">
              <a:lnSpc>
                <a:spcPct val="90000"/>
              </a:lnSpc>
              <a:buSzPct val="75000"/>
            </a:pPr>
            <a:r>
              <a:rPr lang="tr-TR" altLang="tr-TR" sz="2800" dirty="0">
                <a:latin typeface="Calibri" panose="020F0502020204030204" pitchFamily="34" charset="0"/>
                <a:cs typeface="Calibri" panose="020F0502020204030204" pitchFamily="34" charset="0"/>
              </a:rPr>
              <a:t>Bulaşıcı olan tüberküloz hastalarını bulmak ve bunları etkin bir şekilde tedavi ederek bulaştırıcı durumdan çıkarmak</a:t>
            </a:r>
          </a:p>
          <a:p>
            <a:pPr eaLnBrk="1" hangingPunct="1">
              <a:lnSpc>
                <a:spcPct val="90000"/>
              </a:lnSpc>
              <a:buClr>
                <a:schemeClr val="bg2"/>
              </a:buClr>
              <a:buSzPct val="75000"/>
              <a:buFont typeface="Wingdings" panose="05000000000000000000" pitchFamily="2" charset="2"/>
              <a:buChar char="Ø"/>
            </a:pPr>
            <a:endParaRPr lang="tr-TR" altLang="tr-TR" sz="2800" dirty="0">
              <a:latin typeface="Calibri" panose="020F0502020204030204" pitchFamily="34" charset="0"/>
              <a:cs typeface="Calibri" panose="020F0502020204030204" pitchFamily="34" charset="0"/>
            </a:endParaRPr>
          </a:p>
          <a:p>
            <a:pPr marL="0" indent="0" eaLnBrk="1" hangingPunct="1">
              <a:lnSpc>
                <a:spcPct val="90000"/>
              </a:lnSpc>
              <a:buClr>
                <a:srgbClr val="FF0000"/>
              </a:buClr>
              <a:buSzPct val="75000"/>
              <a:buNone/>
            </a:pPr>
            <a:r>
              <a:rPr lang="tr-TR" altLang="tr-TR" sz="2800" b="1" u="sng" dirty="0">
                <a:latin typeface="Calibri" panose="020F0502020204030204" pitchFamily="34" charset="0"/>
                <a:cs typeface="Calibri" panose="020F0502020204030204" pitchFamily="34" charset="0"/>
              </a:rPr>
              <a:t>Kişisel korunma</a:t>
            </a:r>
          </a:p>
          <a:p>
            <a:pPr eaLnBrk="1" hangingPunct="1">
              <a:lnSpc>
                <a:spcPct val="90000"/>
              </a:lnSpc>
              <a:buClr>
                <a:schemeClr val="tx1"/>
              </a:buClr>
              <a:buSzPct val="75000"/>
            </a:pPr>
            <a:r>
              <a:rPr lang="tr-TR" altLang="tr-TR" sz="2800" dirty="0">
                <a:latin typeface="Calibri" panose="020F0502020204030204" pitchFamily="34" charset="0"/>
                <a:cs typeface="Calibri" panose="020F0502020204030204" pitchFamily="34" charset="0"/>
              </a:rPr>
              <a:t>BCG ile aşılama</a:t>
            </a:r>
          </a:p>
          <a:p>
            <a:pPr eaLnBrk="1" hangingPunct="1">
              <a:lnSpc>
                <a:spcPct val="90000"/>
              </a:lnSpc>
              <a:buClr>
                <a:schemeClr val="tx1"/>
              </a:buClr>
              <a:buSzPct val="75000"/>
            </a:pPr>
            <a:r>
              <a:rPr lang="tr-TR" altLang="tr-TR" sz="2800" dirty="0">
                <a:latin typeface="Calibri" panose="020F0502020204030204" pitchFamily="34" charset="0"/>
                <a:cs typeface="Calibri" panose="020F0502020204030204" pitchFamily="34" charset="0"/>
              </a:rPr>
              <a:t>İlaçla koruma (</a:t>
            </a:r>
            <a:r>
              <a:rPr lang="tr-TR" altLang="tr-TR" sz="2800" dirty="0" err="1">
                <a:latin typeface="Calibri" panose="020F0502020204030204" pitchFamily="34" charset="0"/>
                <a:cs typeface="Calibri" panose="020F0502020204030204" pitchFamily="34" charset="0"/>
              </a:rPr>
              <a:t>kemoprofilaksi</a:t>
            </a:r>
            <a:r>
              <a:rPr lang="tr-TR" altLang="tr-TR" sz="2800" dirty="0">
                <a:latin typeface="Calibri" panose="020F0502020204030204" pitchFamily="34" charset="0"/>
                <a:cs typeface="Calibri" panose="020F0502020204030204" pitchFamily="34"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Rot="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tr-TR" sz="3600" b="1" dirty="0">
                <a:solidFill>
                  <a:srgbClr val="CC3300"/>
                </a:solidFill>
                <a:latin typeface="Calibri" panose="020F0502020204030204" pitchFamily="34" charset="0"/>
                <a:cs typeface="Calibri" panose="020F0502020204030204" pitchFamily="34" charset="0"/>
              </a:rPr>
              <a:t>BCG ile Aşılama</a:t>
            </a:r>
          </a:p>
        </p:txBody>
      </p:sp>
      <p:sp>
        <p:nvSpPr>
          <p:cNvPr id="64515" name="Rectangle 3"/>
          <p:cNvSpPr>
            <a:spLocks noChangeArrowheads="1"/>
          </p:cNvSpPr>
          <p:nvPr/>
        </p:nvSpPr>
        <p:spPr bwMode="auto">
          <a:xfrm>
            <a:off x="468313" y="1773239"/>
            <a:ext cx="7992119" cy="32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Clr>
                <a:srgbClr val="FF0000"/>
              </a:buClr>
              <a:buSzPct val="75000"/>
              <a:buFont typeface="Wingdings" panose="05000000000000000000" pitchFamily="2" charset="2"/>
              <a:buChar char="n"/>
            </a:pPr>
            <a:r>
              <a:rPr lang="tr-TR" altLang="tr-TR" sz="2800" dirty="0">
                <a:latin typeface="Calibri" panose="020F0502020204030204" pitchFamily="34" charset="0"/>
                <a:cs typeface="Calibri" panose="020F0502020204030204" pitchFamily="34" charset="0"/>
              </a:rPr>
              <a:t>Aşının koruyuculuğu çeşitli çalışmalarda %80’e varan oranlarda bulunmuştur.*</a:t>
            </a:r>
          </a:p>
          <a:p>
            <a:pPr eaLnBrk="1" hangingPunct="1">
              <a:lnSpc>
                <a:spcPct val="80000"/>
              </a:lnSpc>
              <a:buClr>
                <a:srgbClr val="FF0000"/>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a:p>
            <a:pPr eaLnBrk="1" hangingPunct="1">
              <a:lnSpc>
                <a:spcPct val="80000"/>
              </a:lnSpc>
              <a:buClr>
                <a:srgbClr val="FF0000"/>
              </a:buClr>
              <a:buSzPct val="75000"/>
              <a:buFont typeface="Wingdings" panose="05000000000000000000" pitchFamily="2" charset="2"/>
              <a:buChar char="n"/>
            </a:pPr>
            <a:r>
              <a:rPr lang="tr-TR" altLang="tr-TR" sz="2800" dirty="0">
                <a:latin typeface="Calibri" panose="020F0502020204030204" pitchFamily="34" charset="0"/>
                <a:cs typeface="Calibri" panose="020F0502020204030204" pitchFamily="34" charset="0"/>
              </a:rPr>
              <a:t>Bu koruyuculuk ortalama 5-6 yıl sürelidir ancak 15 yıl devam ettiğini de bildirenler vardır.**</a:t>
            </a:r>
          </a:p>
          <a:p>
            <a:pPr eaLnBrk="1" hangingPunct="1">
              <a:lnSpc>
                <a:spcPct val="80000"/>
              </a:lnSpc>
              <a:buClr>
                <a:srgbClr val="FF0000"/>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a:p>
            <a:pPr eaLnBrk="1" hangingPunct="1">
              <a:lnSpc>
                <a:spcPct val="80000"/>
              </a:lnSpc>
              <a:buClr>
                <a:srgbClr val="FF0000"/>
              </a:buClr>
              <a:buSzPct val="75000"/>
              <a:buFont typeface="Wingdings" panose="05000000000000000000" pitchFamily="2" charset="2"/>
              <a:buChar char="n"/>
            </a:pPr>
            <a:r>
              <a:rPr lang="tr-TR" altLang="tr-TR" sz="2800" dirty="0">
                <a:latin typeface="Calibri" panose="020F0502020204030204" pitchFamily="34" charset="0"/>
                <a:cs typeface="Calibri" panose="020F0502020204030204" pitchFamily="34" charset="0"/>
              </a:rPr>
              <a:t>Özellikle bebeklerde ve çocuklarda ölümcül seyreden </a:t>
            </a:r>
            <a:r>
              <a:rPr lang="tr-TR" altLang="tr-TR" sz="2800" dirty="0" err="1">
                <a:latin typeface="Calibri" panose="020F0502020204030204" pitchFamily="34" charset="0"/>
                <a:cs typeface="Calibri" panose="020F0502020204030204" pitchFamily="34" charset="0"/>
              </a:rPr>
              <a:t>miliyer</a:t>
            </a:r>
            <a:r>
              <a:rPr lang="tr-TR" altLang="tr-TR" sz="2800" dirty="0">
                <a:latin typeface="Calibri" panose="020F0502020204030204" pitchFamily="34" charset="0"/>
                <a:cs typeface="Calibri" panose="020F0502020204030204" pitchFamily="34" charset="0"/>
              </a:rPr>
              <a:t> tüberküloz ve menenjit tüberküloza karşı koruyuculuğu daha fazladır.</a:t>
            </a:r>
          </a:p>
          <a:p>
            <a:pPr algn="r" eaLnBrk="1" hangingPunct="1">
              <a:lnSpc>
                <a:spcPct val="80000"/>
              </a:lnSpc>
              <a:buClr>
                <a:schemeClr val="bg2"/>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p:txBody>
      </p:sp>
      <p:sp>
        <p:nvSpPr>
          <p:cNvPr id="64516" name="Text Box 4"/>
          <p:cNvSpPr txBox="1">
            <a:spLocks noChangeArrowheads="1"/>
          </p:cNvSpPr>
          <p:nvPr/>
        </p:nvSpPr>
        <p:spPr bwMode="auto">
          <a:xfrm>
            <a:off x="457200" y="5937250"/>
            <a:ext cx="8362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200" b="1" i="1" dirty="0">
                <a:latin typeface="Calibri" panose="020F0502020204030204" pitchFamily="34" charset="0"/>
                <a:cs typeface="Calibri" panose="020F0502020204030204" pitchFamily="34" charset="0"/>
              </a:rPr>
              <a:t>*</a:t>
            </a:r>
            <a:r>
              <a:rPr lang="tr-TR" altLang="tr-TR" sz="1200" b="1" i="1" dirty="0" err="1">
                <a:latin typeface="Calibri" panose="020F0502020204030204" pitchFamily="34" charset="0"/>
                <a:cs typeface="Calibri" panose="020F0502020204030204" pitchFamily="34" charset="0"/>
              </a:rPr>
              <a:t>Akkaynak</a:t>
            </a:r>
            <a:r>
              <a:rPr lang="tr-TR" altLang="tr-TR" sz="1200" b="1" i="1" dirty="0">
                <a:latin typeface="Calibri" panose="020F0502020204030204" pitchFamily="34" charset="0"/>
                <a:cs typeface="Calibri" panose="020F0502020204030204" pitchFamily="34" charset="0"/>
              </a:rPr>
              <a:t> S. Tüberkülozda aşı ile </a:t>
            </a:r>
            <a:r>
              <a:rPr lang="tr-TR" altLang="tr-TR" sz="1200" b="1" i="1" dirty="0" err="1">
                <a:latin typeface="Calibri" panose="020F0502020204030204" pitchFamily="34" charset="0"/>
                <a:cs typeface="Calibri" panose="020F0502020204030204" pitchFamily="34" charset="0"/>
              </a:rPr>
              <a:t>immunizasyon</a:t>
            </a:r>
            <a:r>
              <a:rPr lang="tr-TR" altLang="tr-TR" sz="1200" b="1" i="1" dirty="0">
                <a:latin typeface="Calibri" panose="020F0502020204030204" pitchFamily="34" charset="0"/>
                <a:cs typeface="Calibri" panose="020F0502020204030204" pitchFamily="34" charset="0"/>
              </a:rPr>
              <a:t>, Tüberküloz ve </a:t>
            </a:r>
            <a:r>
              <a:rPr lang="tr-TR" altLang="tr-TR" sz="1200" b="1" i="1" dirty="0" err="1">
                <a:latin typeface="Calibri" panose="020F0502020204030204" pitchFamily="34" charset="0"/>
                <a:cs typeface="Calibri" panose="020F0502020204030204" pitchFamily="34" charset="0"/>
              </a:rPr>
              <a:t>Toraks</a:t>
            </a:r>
            <a:r>
              <a:rPr lang="tr-TR" altLang="tr-TR" sz="1200" b="1" i="1" dirty="0">
                <a:latin typeface="Calibri" panose="020F0502020204030204" pitchFamily="34" charset="0"/>
                <a:cs typeface="Calibri" panose="020F0502020204030204" pitchFamily="34" charset="0"/>
              </a:rPr>
              <a:t> 31; 40-49, 1983</a:t>
            </a:r>
          </a:p>
          <a:p>
            <a:pPr>
              <a:spcBef>
                <a:spcPct val="0"/>
              </a:spcBef>
              <a:buFontTx/>
              <a:buNone/>
            </a:pPr>
            <a:r>
              <a:rPr lang="tr-TR" altLang="tr-TR" sz="1200" b="1" i="1" dirty="0">
                <a:latin typeface="Calibri" panose="020F0502020204030204" pitchFamily="34" charset="0"/>
                <a:cs typeface="Calibri" panose="020F0502020204030204" pitchFamily="34" charset="0"/>
              </a:rPr>
              <a:t>**</a:t>
            </a:r>
            <a:r>
              <a:rPr lang="tr-TR" altLang="tr-TR" sz="1200" b="1" i="1" dirty="0" err="1">
                <a:latin typeface="Calibri" panose="020F0502020204030204" pitchFamily="34" charset="0"/>
                <a:cs typeface="Calibri" panose="020F0502020204030204" pitchFamily="34" charset="0"/>
              </a:rPr>
              <a:t>Styblo</a:t>
            </a:r>
            <a:r>
              <a:rPr lang="tr-TR" altLang="tr-TR" sz="1200" b="1" i="1" dirty="0">
                <a:latin typeface="Calibri" panose="020F0502020204030204" pitchFamily="34" charset="0"/>
                <a:cs typeface="Calibri" panose="020F0502020204030204" pitchFamily="34" charset="0"/>
              </a:rPr>
              <a:t> K. </a:t>
            </a:r>
            <a:r>
              <a:rPr lang="tr-TR" altLang="tr-TR" sz="1200" b="1" i="1" dirty="0" err="1">
                <a:latin typeface="Calibri" panose="020F0502020204030204" pitchFamily="34" charset="0"/>
                <a:cs typeface="Calibri" panose="020F0502020204030204" pitchFamily="34" charset="0"/>
              </a:rPr>
              <a:t>Epidemiology</a:t>
            </a:r>
            <a:r>
              <a:rPr lang="tr-TR" altLang="tr-TR" sz="1200" b="1" i="1" dirty="0">
                <a:latin typeface="Calibri" panose="020F0502020204030204" pitchFamily="34" charset="0"/>
                <a:cs typeface="Calibri" panose="020F0502020204030204" pitchFamily="34" charset="0"/>
              </a:rPr>
              <a:t> of </a:t>
            </a:r>
            <a:r>
              <a:rPr lang="tr-TR" altLang="tr-TR" sz="1200" b="1" i="1" dirty="0" err="1">
                <a:latin typeface="Calibri" panose="020F0502020204030204" pitchFamily="34" charset="0"/>
                <a:cs typeface="Calibri" panose="020F0502020204030204" pitchFamily="34" charset="0"/>
              </a:rPr>
              <a:t>Tuberculosis</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selected</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papers</a:t>
            </a:r>
            <a:r>
              <a:rPr lang="tr-TR" altLang="tr-TR" sz="1200" b="1" i="1" dirty="0">
                <a:latin typeface="Calibri" panose="020F0502020204030204" pitchFamily="34" charset="0"/>
                <a:cs typeface="Calibri" panose="020F0502020204030204" pitchFamily="34" charset="0"/>
              </a:rPr>
              <a:t>, vol:24 </a:t>
            </a:r>
            <a:r>
              <a:rPr lang="tr-TR" altLang="tr-TR" sz="1200" b="1" i="1" dirty="0" err="1">
                <a:latin typeface="Calibri" panose="020F0502020204030204" pitchFamily="34" charset="0"/>
                <a:cs typeface="Calibri" panose="020F0502020204030204" pitchFamily="34" charset="0"/>
              </a:rPr>
              <a:t>Royal</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Netherlands</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Tuberculosis</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Association</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The</a:t>
            </a:r>
            <a:r>
              <a:rPr lang="tr-TR" altLang="tr-TR" sz="1200" b="1" i="1" dirty="0">
                <a:latin typeface="Calibri" panose="020F0502020204030204" pitchFamily="34" charset="0"/>
                <a:cs typeface="Calibri" panose="020F0502020204030204" pitchFamily="34" charset="0"/>
              </a:rPr>
              <a:t> </a:t>
            </a:r>
            <a:r>
              <a:rPr lang="tr-TR" altLang="tr-TR" sz="1200" b="1" i="1" dirty="0" err="1">
                <a:latin typeface="Calibri" panose="020F0502020204030204" pitchFamily="34" charset="0"/>
                <a:cs typeface="Calibri" panose="020F0502020204030204" pitchFamily="34" charset="0"/>
              </a:rPr>
              <a:t>Hague</a:t>
            </a:r>
            <a:r>
              <a:rPr lang="tr-TR" altLang="tr-TR" sz="1200" b="1" i="1" dirty="0">
                <a:latin typeface="Calibri" panose="020F0502020204030204" pitchFamily="34" charset="0"/>
                <a:cs typeface="Calibri" panose="020F0502020204030204" pitchFamily="34" charset="0"/>
              </a:rPr>
              <a:t> (1991)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p:cNvSpPr>
          <p:nvPr/>
        </p:nvSpPr>
        <p:spPr bwMode="auto">
          <a:xfrm>
            <a:off x="2622550" y="476672"/>
            <a:ext cx="3898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İlaçla Koruma</a:t>
            </a:r>
          </a:p>
        </p:txBody>
      </p:sp>
      <p:sp>
        <p:nvSpPr>
          <p:cNvPr id="65539" name="Rectangle 3"/>
          <p:cNvSpPr>
            <a:spLocks noChangeArrowheads="1"/>
          </p:cNvSpPr>
          <p:nvPr/>
        </p:nvSpPr>
        <p:spPr bwMode="auto">
          <a:xfrm>
            <a:off x="683569" y="1771650"/>
            <a:ext cx="7704856"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rgbClr val="FF0000"/>
              </a:buClr>
              <a:buSzPct val="75000"/>
              <a:buFont typeface="Wingdings" panose="05000000000000000000" pitchFamily="2" charset="2"/>
              <a:buChar char="n"/>
            </a:pPr>
            <a:r>
              <a:rPr lang="tr-TR" altLang="tr-TR" sz="2800" u="sng" dirty="0" err="1">
                <a:latin typeface="Calibri" panose="020F0502020204030204" pitchFamily="34" charset="0"/>
                <a:cs typeface="Calibri" panose="020F0502020204030204" pitchFamily="34" charset="0"/>
              </a:rPr>
              <a:t>Enfekte</a:t>
            </a:r>
            <a:r>
              <a:rPr lang="tr-TR" altLang="tr-TR" sz="2800" u="sng" dirty="0">
                <a:latin typeface="Calibri" panose="020F0502020204030204" pitchFamily="34" charset="0"/>
                <a:cs typeface="Calibri" panose="020F0502020204030204" pitchFamily="34" charset="0"/>
              </a:rPr>
              <a:t> olmayan </a:t>
            </a:r>
            <a:r>
              <a:rPr lang="tr-TR" altLang="tr-TR" sz="2800" dirty="0">
                <a:latin typeface="Calibri" panose="020F0502020204030204" pitchFamily="34" charset="0"/>
                <a:cs typeface="Calibri" panose="020F0502020204030204" pitchFamily="34" charset="0"/>
              </a:rPr>
              <a:t>sağlam kişilerde, bulaştırıcı TB hastalarının etrafa saçtıkları basillerle </a:t>
            </a:r>
            <a:r>
              <a:rPr lang="tr-TR" altLang="tr-TR" sz="2800" dirty="0" err="1">
                <a:latin typeface="Calibri" panose="020F0502020204030204" pitchFamily="34" charset="0"/>
                <a:cs typeface="Calibri" panose="020F0502020204030204" pitchFamily="34" charset="0"/>
              </a:rPr>
              <a:t>enfekte</a:t>
            </a:r>
            <a:r>
              <a:rPr lang="tr-TR" altLang="tr-TR" sz="2800" dirty="0">
                <a:latin typeface="Calibri" panose="020F0502020204030204" pitchFamily="34" charset="0"/>
                <a:cs typeface="Calibri" panose="020F0502020204030204" pitchFamily="34" charset="0"/>
              </a:rPr>
              <a:t> olma riskini azaltmak için;</a:t>
            </a:r>
          </a:p>
          <a:p>
            <a:pPr eaLnBrk="1" hangingPunct="1">
              <a:lnSpc>
                <a:spcPct val="90000"/>
              </a:lnSpc>
              <a:buClr>
                <a:srgbClr val="FF0000"/>
              </a:buClr>
              <a:buSzPct val="75000"/>
              <a:buFont typeface="Wingdings" panose="05000000000000000000" pitchFamily="2" charset="2"/>
              <a:buChar char="n"/>
            </a:pPr>
            <a:r>
              <a:rPr lang="tr-TR" altLang="tr-TR" sz="2800" u="sng" dirty="0" err="1">
                <a:latin typeface="Calibri" panose="020F0502020204030204" pitchFamily="34" charset="0"/>
                <a:cs typeface="Calibri" panose="020F0502020204030204" pitchFamily="34" charset="0"/>
              </a:rPr>
              <a:t>Enfekte</a:t>
            </a:r>
            <a:r>
              <a:rPr lang="tr-TR" altLang="tr-TR" sz="2800" dirty="0">
                <a:latin typeface="Calibri" panose="020F0502020204030204" pitchFamily="34" charset="0"/>
                <a:cs typeface="Calibri" panose="020F0502020204030204" pitchFamily="34" charset="0"/>
              </a:rPr>
              <a:t> olan fakat hastalanmamış kişilerde ise aktif tüberküloz hastalığı gelişme riskini azaltmak için uygulanan koruyucu tedavidir.</a:t>
            </a:r>
            <a:endParaRPr lang="tr-TR" altLang="tr-TR" sz="2800" dirty="0">
              <a:solidFill>
                <a:srgbClr val="A50021"/>
              </a:solidFill>
              <a:latin typeface="Calibri" panose="020F0502020204030204" pitchFamily="34" charset="0"/>
              <a:cs typeface="Calibri" panose="020F0502020204030204" pitchFamily="34" charset="0"/>
            </a:endParaRPr>
          </a:p>
          <a:p>
            <a:pPr eaLnBrk="1" hangingPunct="1">
              <a:lnSpc>
                <a:spcPct val="90000"/>
              </a:lnSpc>
              <a:buClr>
                <a:srgbClr val="FF0000"/>
              </a:buClr>
              <a:buSzPct val="75000"/>
              <a:buFont typeface="Wingdings" panose="05000000000000000000" pitchFamily="2" charset="2"/>
              <a:buNone/>
            </a:pPr>
            <a:endParaRPr lang="tr-TR" altLang="tr-TR" sz="2800" dirty="0">
              <a:latin typeface="Calibri" panose="020F0502020204030204" pitchFamily="34" charset="0"/>
              <a:cs typeface="Calibri" panose="020F0502020204030204" pitchFamily="34" charset="0"/>
            </a:endParaRPr>
          </a:p>
          <a:p>
            <a:pPr eaLnBrk="1" hangingPunct="1">
              <a:lnSpc>
                <a:spcPct val="90000"/>
              </a:lnSpc>
              <a:buClr>
                <a:srgbClr val="FF0000"/>
              </a:buClr>
              <a:buSzPct val="75000"/>
            </a:pPr>
            <a:r>
              <a:rPr lang="tr-TR" altLang="tr-TR" sz="2800" dirty="0">
                <a:latin typeface="Calibri" panose="020F0502020204030204" pitchFamily="34" charset="0"/>
                <a:cs typeface="Calibri" panose="020F0502020204030204" pitchFamily="34" charset="0"/>
              </a:rPr>
              <a:t>Genellikle </a:t>
            </a:r>
            <a:r>
              <a:rPr lang="tr-TR" altLang="tr-TR" sz="2800" dirty="0" err="1">
                <a:latin typeface="Calibri" panose="020F0502020204030204" pitchFamily="34" charset="0"/>
                <a:cs typeface="Calibri" panose="020F0502020204030204" pitchFamily="34" charset="0"/>
              </a:rPr>
              <a:t>İzoniyazid</a:t>
            </a:r>
            <a:r>
              <a:rPr lang="tr-TR" altLang="tr-TR" sz="2800" dirty="0">
                <a:latin typeface="Calibri" panose="020F0502020204030204" pitchFamily="34" charset="0"/>
                <a:cs typeface="Calibri" panose="020F0502020204030204" pitchFamily="34" charset="0"/>
              </a:rPr>
              <a:t> kullanılır.</a:t>
            </a:r>
          </a:p>
          <a:p>
            <a:pPr eaLnBrk="1" hangingPunct="1">
              <a:lnSpc>
                <a:spcPct val="90000"/>
              </a:lnSpc>
              <a:buClr>
                <a:srgbClr val="FF0000"/>
              </a:buClr>
              <a:buSzPct val="75000"/>
            </a:pPr>
            <a:r>
              <a:rPr lang="tr-TR" altLang="tr-TR" sz="2800" dirty="0">
                <a:latin typeface="Calibri" panose="020F0502020204030204" pitchFamily="34" charset="0"/>
                <a:cs typeface="Calibri" panose="020F0502020204030204" pitchFamily="34" charset="0"/>
              </a:rPr>
              <a:t>Koruma tedavisi süresi, genelde 6 aydır.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p:cNvSpPr>
          <p:nvPr/>
        </p:nvSpPr>
        <p:spPr bwMode="auto">
          <a:xfrm>
            <a:off x="322263" y="549275"/>
            <a:ext cx="849820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İlaçla Koruma Verilmesi Gereken Kişiler (1)</a:t>
            </a:r>
            <a:endParaRPr lang="tr-TR" altLang="tr-TR" u="sng" dirty="0">
              <a:solidFill>
                <a:srgbClr val="CC3300"/>
              </a:solidFill>
              <a:latin typeface="Calibri" panose="020F0502020204030204" pitchFamily="34" charset="0"/>
              <a:cs typeface="Calibri" panose="020F0502020204030204" pitchFamily="34" charset="0"/>
            </a:endParaRPr>
          </a:p>
        </p:txBody>
      </p:sp>
      <p:sp>
        <p:nvSpPr>
          <p:cNvPr id="66563" name="Rectangle 3"/>
          <p:cNvSpPr>
            <a:spLocks noChangeArrowheads="1"/>
          </p:cNvSpPr>
          <p:nvPr/>
        </p:nvSpPr>
        <p:spPr bwMode="auto">
          <a:xfrm>
            <a:off x="755576" y="1196181"/>
            <a:ext cx="7416824"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Clr>
                <a:srgbClr val="CC3300"/>
              </a:buClr>
              <a:buSzPct val="75000"/>
              <a:buNone/>
            </a:pPr>
            <a:r>
              <a:rPr lang="tr-TR" altLang="tr-TR" sz="2800" dirty="0">
                <a:solidFill>
                  <a:srgbClr val="C00000"/>
                </a:solidFill>
                <a:latin typeface="Calibri" panose="020F0502020204030204" pitchFamily="34" charset="0"/>
                <a:cs typeface="Calibri" panose="020F0502020204030204" pitchFamily="34" charset="0"/>
              </a:rPr>
              <a:t>1. Bulaşıcı TB hasta temaslıları:</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a. Tüberkülozlu anneden doğan bebekler</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b. 35 yaşından küçük yakın temaslılar </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c. 35 yaş ve üstü grupta, LTBE saptananlar ile bağışıklığı baskılanmışlara, </a:t>
            </a:r>
            <a:r>
              <a:rPr lang="tr-TR" altLang="tr-TR" sz="2800" dirty="0" err="1">
                <a:latin typeface="Calibri" panose="020F0502020204030204" pitchFamily="34" charset="0"/>
                <a:cs typeface="Calibri" panose="020F0502020204030204" pitchFamily="34" charset="0"/>
              </a:rPr>
              <a:t>hepatotoksisite</a:t>
            </a:r>
            <a:r>
              <a:rPr lang="tr-TR" altLang="tr-TR" sz="2800" dirty="0">
                <a:latin typeface="Calibri" panose="020F0502020204030204" pitchFamily="34" charset="0"/>
                <a:cs typeface="Calibri" panose="020F0502020204030204" pitchFamily="34" charset="0"/>
              </a:rPr>
              <a:t> riski ile tedaviden elde edilecek yarar karşılaştırılarak koruyucu tedavi kararı verilir. </a:t>
            </a:r>
          </a:p>
          <a:p>
            <a:pPr marL="0" indent="0" eaLnBrk="1" hangingPunct="1">
              <a:buClr>
                <a:srgbClr val="CC3300"/>
              </a:buClr>
              <a:buSzPct val="75000"/>
              <a:buNone/>
            </a:pPr>
            <a:r>
              <a:rPr lang="tr-TR" altLang="tr-TR" sz="2800" dirty="0">
                <a:latin typeface="Calibri" panose="020F0502020204030204" pitchFamily="34" charset="0"/>
                <a:cs typeface="Calibri" panose="020F0502020204030204" pitchFamily="34" charset="0"/>
              </a:rPr>
              <a:t>d. 35 yaş ve üzeri grupta ilk test ile LTBE saptanmayanlara iki ay sonra test tekrarı yapılarak bu ikinci teste göre karar verilir. </a:t>
            </a:r>
          </a:p>
          <a:p>
            <a:pPr eaLnBrk="1" hangingPunct="1">
              <a:buClr>
                <a:srgbClr val="CC3300"/>
              </a:buClr>
              <a:buSzPct val="75000"/>
              <a:buFont typeface="Wingdings" panose="05000000000000000000" pitchFamily="2" charset="2"/>
              <a:buChar char="Ø"/>
            </a:pPr>
            <a:endParaRPr lang="tr-TR" altLang="tr-TR" sz="2800" dirty="0">
              <a:latin typeface="Calibri" panose="020F0502020204030204" pitchFamily="34" charset="0"/>
              <a:cs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p:cNvSpPr>
          <p:nvPr/>
        </p:nvSpPr>
        <p:spPr bwMode="auto">
          <a:xfrm>
            <a:off x="215106" y="188640"/>
            <a:ext cx="87137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b="1" dirty="0">
                <a:solidFill>
                  <a:srgbClr val="CC3300"/>
                </a:solidFill>
                <a:latin typeface="Calibri" panose="020F0502020204030204" pitchFamily="34" charset="0"/>
                <a:cs typeface="Calibri" panose="020F0502020204030204" pitchFamily="34" charset="0"/>
              </a:rPr>
              <a:t>İlaçla Koruma Verilmesi Gereken Kişiler (2)</a:t>
            </a:r>
            <a:endParaRPr lang="tr-TR" altLang="tr-TR" u="sng" dirty="0">
              <a:solidFill>
                <a:srgbClr val="CC3300"/>
              </a:solidFill>
              <a:latin typeface="Calibri" panose="020F0502020204030204" pitchFamily="34" charset="0"/>
              <a:cs typeface="Calibri" panose="020F0502020204030204" pitchFamily="34" charset="0"/>
            </a:endParaRPr>
          </a:p>
        </p:txBody>
      </p:sp>
      <p:sp>
        <p:nvSpPr>
          <p:cNvPr id="66563" name="Rectangle 3"/>
          <p:cNvSpPr>
            <a:spLocks noChangeArrowheads="1"/>
          </p:cNvSpPr>
          <p:nvPr/>
        </p:nvSpPr>
        <p:spPr bwMode="auto">
          <a:xfrm>
            <a:off x="539552" y="908720"/>
            <a:ext cx="8496498"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Clr>
                <a:srgbClr val="CC3300"/>
              </a:buClr>
              <a:buSzPct val="75000"/>
              <a:buNone/>
            </a:pPr>
            <a:r>
              <a:rPr lang="tr-TR" altLang="tr-TR" sz="2500" dirty="0">
                <a:solidFill>
                  <a:srgbClr val="C00000"/>
                </a:solidFill>
                <a:latin typeface="Calibri" panose="020F0502020204030204" pitchFamily="34" charset="0"/>
                <a:cs typeface="Calibri" panose="020F0502020204030204" pitchFamily="34" charset="0"/>
              </a:rPr>
              <a:t>2. Çocuklarda TDT </a:t>
            </a:r>
            <a:r>
              <a:rPr lang="tr-TR" altLang="tr-TR" sz="2500" dirty="0">
                <a:solidFill>
                  <a:srgbClr val="CC3300"/>
                </a:solidFill>
                <a:latin typeface="Calibri" panose="020F0502020204030204" pitchFamily="34" charset="0"/>
                <a:cs typeface="Calibri" panose="020F0502020204030204" pitchFamily="34" charset="0"/>
              </a:rPr>
              <a:t>ya da İGST pozitifliği: </a:t>
            </a:r>
            <a:r>
              <a:rPr lang="tr-TR" altLang="tr-TR" sz="2500" dirty="0">
                <a:latin typeface="Calibri" panose="020F0502020204030204" pitchFamily="34" charset="0"/>
                <a:cs typeface="Calibri" panose="020F0502020204030204" pitchFamily="34" charset="0"/>
              </a:rPr>
              <a:t>TB temaslısı olmayıp TDT ya da İGST pozitifliği saptanan 15 yaşından küçük çocuklar.</a:t>
            </a:r>
          </a:p>
          <a:p>
            <a:pPr marL="0" indent="0" eaLnBrk="1" hangingPunct="1">
              <a:buClr>
                <a:srgbClr val="CC3300"/>
              </a:buClr>
              <a:buSzPct val="75000"/>
              <a:buNone/>
            </a:pPr>
            <a:endParaRPr lang="tr-TR" altLang="tr-TR" sz="2500" dirty="0">
              <a:latin typeface="Calibri" panose="020F0502020204030204" pitchFamily="34" charset="0"/>
              <a:cs typeface="Calibri" panose="020F0502020204030204" pitchFamily="34" charset="0"/>
            </a:endParaRPr>
          </a:p>
          <a:p>
            <a:pPr marL="0" indent="0" eaLnBrk="1" hangingPunct="1">
              <a:buClr>
                <a:srgbClr val="CC3300"/>
              </a:buClr>
              <a:buSzPct val="75000"/>
              <a:buNone/>
            </a:pPr>
            <a:r>
              <a:rPr lang="tr-TR" altLang="tr-TR" sz="2500" dirty="0">
                <a:solidFill>
                  <a:srgbClr val="CC3300"/>
                </a:solidFill>
                <a:latin typeface="Calibri" panose="020F0502020204030204" pitchFamily="34" charset="0"/>
                <a:cs typeface="Calibri" panose="020F0502020204030204" pitchFamily="34" charset="0"/>
              </a:rPr>
              <a:t>3. TDT </a:t>
            </a:r>
            <a:r>
              <a:rPr lang="tr-TR" altLang="tr-TR" sz="2500" dirty="0" err="1">
                <a:solidFill>
                  <a:srgbClr val="CC3300"/>
                </a:solidFill>
                <a:latin typeface="Calibri" panose="020F0502020204030204" pitchFamily="34" charset="0"/>
                <a:cs typeface="Calibri" panose="020F0502020204030204" pitchFamily="34" charset="0"/>
              </a:rPr>
              <a:t>konversiyonu</a:t>
            </a:r>
            <a:r>
              <a:rPr lang="tr-TR" altLang="tr-TR" sz="2500" dirty="0">
                <a:solidFill>
                  <a:srgbClr val="CC3300"/>
                </a:solidFill>
                <a:latin typeface="Calibri" panose="020F0502020204030204" pitchFamily="34" charset="0"/>
                <a:cs typeface="Calibri" panose="020F0502020204030204" pitchFamily="34" charset="0"/>
              </a:rPr>
              <a:t> </a:t>
            </a:r>
            <a:r>
              <a:rPr lang="tr-TR" altLang="tr-TR" sz="2500" dirty="0">
                <a:solidFill>
                  <a:srgbClr val="C00000"/>
                </a:solidFill>
                <a:latin typeface="Calibri" panose="020F0502020204030204" pitchFamily="34" charset="0"/>
                <a:cs typeface="Calibri" panose="020F0502020204030204" pitchFamily="34" charset="0"/>
              </a:rPr>
              <a:t>olanlar: </a:t>
            </a:r>
            <a:r>
              <a:rPr lang="tr-TR" altLang="tr-TR" sz="2500" dirty="0">
                <a:latin typeface="Calibri" panose="020F0502020204030204" pitchFamily="34" charset="0"/>
                <a:cs typeface="Calibri" panose="020F0502020204030204" pitchFamily="34" charset="0"/>
              </a:rPr>
              <a:t>Başlangıç TDT sonrası </a:t>
            </a:r>
            <a:r>
              <a:rPr lang="tr-TR" altLang="tr-TR" sz="2500" dirty="0" err="1">
                <a:latin typeface="Calibri" panose="020F0502020204030204" pitchFamily="34" charset="0"/>
                <a:cs typeface="Calibri" panose="020F0502020204030204" pitchFamily="34" charset="0"/>
              </a:rPr>
              <a:t>booster</a:t>
            </a:r>
            <a:r>
              <a:rPr lang="tr-TR" altLang="tr-TR" sz="2500" dirty="0">
                <a:latin typeface="Calibri" panose="020F0502020204030204" pitchFamily="34" charset="0"/>
                <a:cs typeface="Calibri" panose="020F0502020204030204" pitchFamily="34" charset="0"/>
              </a:rPr>
              <a:t> için ikinci TDT yapılmış kişide; ya TDT negatif iken </a:t>
            </a:r>
            <a:r>
              <a:rPr lang="tr-TR" altLang="tr-TR" sz="2500" dirty="0" err="1">
                <a:latin typeface="Calibri" panose="020F0502020204030204" pitchFamily="34" charset="0"/>
                <a:cs typeface="Calibri" panose="020F0502020204030204" pitchFamily="34" charset="0"/>
              </a:rPr>
              <a:t>pozitifleşmesi</a:t>
            </a:r>
            <a:r>
              <a:rPr lang="tr-TR" altLang="tr-TR" sz="2500" dirty="0">
                <a:latin typeface="Calibri" panose="020F0502020204030204" pitchFamily="34" charset="0"/>
                <a:cs typeface="Calibri" panose="020F0502020204030204" pitchFamily="34" charset="0"/>
              </a:rPr>
              <a:t> ve en az 6 mm artış göstermesi ya da 10 mm artış olması.</a:t>
            </a:r>
          </a:p>
          <a:p>
            <a:pPr marL="0" indent="0" eaLnBrk="1" hangingPunct="1">
              <a:buClr>
                <a:srgbClr val="CC3300"/>
              </a:buClr>
              <a:buSzPct val="75000"/>
              <a:buNone/>
            </a:pPr>
            <a:endParaRPr lang="tr-TR" altLang="tr-TR" sz="2500" dirty="0">
              <a:latin typeface="Calibri" panose="020F0502020204030204" pitchFamily="34" charset="0"/>
              <a:cs typeface="Calibri" panose="020F0502020204030204" pitchFamily="34" charset="0"/>
            </a:endParaRPr>
          </a:p>
          <a:p>
            <a:pPr marL="0" indent="0" eaLnBrk="1" hangingPunct="1">
              <a:buClr>
                <a:srgbClr val="CC3300"/>
              </a:buClr>
              <a:buSzPct val="75000"/>
              <a:buNone/>
            </a:pPr>
            <a:r>
              <a:rPr lang="tr-TR" altLang="tr-TR" sz="2500" dirty="0">
                <a:solidFill>
                  <a:srgbClr val="C00000"/>
                </a:solidFill>
                <a:latin typeface="Calibri" panose="020F0502020204030204" pitchFamily="34" charset="0"/>
                <a:cs typeface="Calibri" panose="020F0502020204030204" pitchFamily="34" charset="0"/>
              </a:rPr>
              <a:t>4. </a:t>
            </a:r>
            <a:r>
              <a:rPr lang="tr-TR" altLang="tr-TR" sz="2500" dirty="0">
                <a:solidFill>
                  <a:srgbClr val="CC3300"/>
                </a:solidFill>
                <a:latin typeface="Calibri" panose="020F0502020204030204" pitchFamily="34" charset="0"/>
                <a:cs typeface="Calibri" panose="020F0502020204030204" pitchFamily="34" charset="0"/>
              </a:rPr>
              <a:t>Bağışıklığı baskılanmış ve TDT ya da İGST pozitif  kişiler</a:t>
            </a:r>
            <a:r>
              <a:rPr lang="tr-TR" altLang="tr-TR" sz="2500" dirty="0">
                <a:latin typeface="Calibri" panose="020F0502020204030204" pitchFamily="34" charset="0"/>
                <a:cs typeface="Calibri" panose="020F0502020204030204" pitchFamily="34" charset="0"/>
              </a:rPr>
              <a:t> (TB riskinin artması nedeniyle):</a:t>
            </a:r>
          </a:p>
          <a:p>
            <a:pPr marL="0" indent="0" eaLnBrk="1" hangingPunct="1">
              <a:buClr>
                <a:srgbClr val="CC3300"/>
              </a:buClr>
              <a:buSzPct val="75000"/>
              <a:buNone/>
            </a:pPr>
            <a:r>
              <a:rPr lang="tr-TR" altLang="tr-TR" sz="2500" dirty="0">
                <a:latin typeface="Calibri" panose="020F0502020204030204" pitchFamily="34" charset="0"/>
                <a:cs typeface="Calibri" panose="020F0502020204030204" pitchFamily="34" charset="0"/>
              </a:rPr>
              <a:t>HIV pozitifler, Anti-TNF ilaç başlanacaklar, </a:t>
            </a:r>
            <a:r>
              <a:rPr lang="tr-TR" altLang="tr-TR" sz="2500" dirty="0" err="1">
                <a:latin typeface="Calibri" panose="020F0502020204030204" pitchFamily="34" charset="0"/>
                <a:cs typeface="Calibri" panose="020F0502020204030204" pitchFamily="34" charset="0"/>
              </a:rPr>
              <a:t>kortikosteroid</a:t>
            </a:r>
            <a:r>
              <a:rPr lang="tr-TR" altLang="tr-TR" sz="2500" dirty="0">
                <a:latin typeface="Calibri" panose="020F0502020204030204" pitchFamily="34" charset="0"/>
                <a:cs typeface="Calibri" panose="020F0502020204030204" pitchFamily="34" charset="0"/>
              </a:rPr>
              <a:t> kullanmış hastalar, diyalizdeki KBY hastaları, organ ya da hematolojik </a:t>
            </a:r>
            <a:r>
              <a:rPr lang="tr-TR" altLang="tr-TR" sz="2500" dirty="0" err="1">
                <a:latin typeface="Calibri" panose="020F0502020204030204" pitchFamily="34" charset="0"/>
                <a:cs typeface="Calibri" panose="020F0502020204030204" pitchFamily="34" charset="0"/>
              </a:rPr>
              <a:t>transplant</a:t>
            </a:r>
            <a:r>
              <a:rPr lang="tr-TR" altLang="tr-TR" sz="2500" dirty="0">
                <a:latin typeface="Calibri" panose="020F0502020204030204" pitchFamily="34" charset="0"/>
                <a:cs typeface="Calibri" panose="020F0502020204030204" pitchFamily="34" charset="0"/>
              </a:rPr>
              <a:t> alıcı ve verici adayları, </a:t>
            </a:r>
            <a:r>
              <a:rPr lang="tr-TR" altLang="tr-TR" sz="2500" dirty="0" err="1">
                <a:latin typeface="Calibri" panose="020F0502020204030204" pitchFamily="34" charset="0"/>
                <a:cs typeface="Calibri" panose="020F0502020204030204" pitchFamily="34" charset="0"/>
              </a:rPr>
              <a:t>silikozlu</a:t>
            </a:r>
            <a:r>
              <a:rPr lang="tr-TR" altLang="tr-TR" sz="2500" dirty="0">
                <a:latin typeface="Calibri" panose="020F0502020204030204" pitchFamily="34" charset="0"/>
                <a:cs typeface="Calibri" panose="020F0502020204030204" pitchFamily="34" charset="0"/>
              </a:rPr>
              <a:t> hastalar.</a:t>
            </a:r>
          </a:p>
          <a:p>
            <a:pPr eaLnBrk="1" hangingPunct="1">
              <a:buClr>
                <a:srgbClr val="CC3300"/>
              </a:buClr>
              <a:buSzPct val="75000"/>
              <a:buFontTx/>
              <a:buNone/>
            </a:pPr>
            <a:r>
              <a:rPr lang="tr-TR" altLang="tr-TR" sz="25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40107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Başlık 1"/>
          <p:cNvSpPr>
            <a:spLocks noGrp="1"/>
          </p:cNvSpPr>
          <p:nvPr>
            <p:ph type="title"/>
          </p:nvPr>
        </p:nvSpPr>
        <p:spPr>
          <a:xfrm>
            <a:off x="395288" y="188640"/>
            <a:ext cx="8229600" cy="1143000"/>
          </a:xfrm>
        </p:spPr>
        <p:txBody>
          <a:bodyPr/>
          <a:lstStyle/>
          <a:p>
            <a:pPr eaLnBrk="1" hangingPunct="1"/>
            <a:r>
              <a:rPr lang="tr-TR" altLang="tr-TR" sz="3600" b="1" dirty="0">
                <a:solidFill>
                  <a:srgbClr val="CC3300"/>
                </a:solidFill>
                <a:latin typeface="Calibri" panose="020F0502020204030204" pitchFamily="34" charset="0"/>
                <a:cs typeface="Calibri" panose="020F0502020204030204" pitchFamily="34" charset="0"/>
              </a:rPr>
              <a:t>TB Risk Grupları</a:t>
            </a:r>
            <a:endParaRPr lang="tr-TR" altLang="tr-TR" sz="3600" dirty="0">
              <a:solidFill>
                <a:srgbClr val="CC3300"/>
              </a:solidFill>
              <a:latin typeface="Calibri" panose="020F0502020204030204" pitchFamily="34" charset="0"/>
              <a:cs typeface="Calibri" panose="020F0502020204030204" pitchFamily="34" charset="0"/>
            </a:endParaRPr>
          </a:p>
        </p:txBody>
      </p:sp>
      <p:sp>
        <p:nvSpPr>
          <p:cNvPr id="67587" name="İçerik Yer Tutucusu 2"/>
          <p:cNvSpPr>
            <a:spLocks noGrp="1"/>
          </p:cNvSpPr>
          <p:nvPr>
            <p:ph idx="1"/>
          </p:nvPr>
        </p:nvSpPr>
        <p:spPr>
          <a:xfrm>
            <a:off x="683568" y="1182687"/>
            <a:ext cx="8229600" cy="4492625"/>
          </a:xfrm>
        </p:spPr>
        <p:txBody>
          <a:bodyPr/>
          <a:lstStyle/>
          <a:p>
            <a:pPr marL="0" indent="0" eaLnBrk="1" hangingPunct="1">
              <a:buClr>
                <a:srgbClr val="C00000"/>
              </a:buClr>
              <a:buSzPct val="75000"/>
              <a:buFontTx/>
              <a:buNone/>
              <a:defRPr/>
            </a:pPr>
            <a:r>
              <a:rPr lang="tr-TR" sz="2800" dirty="0">
                <a:latin typeface="Calibri" panose="020F0502020204030204" pitchFamily="34" charset="0"/>
                <a:cs typeface="Calibri" panose="020F0502020204030204" pitchFamily="34" charset="0"/>
              </a:rPr>
              <a:t>TB için yüksek riskli olan gruplarda aktif tarama önerilmektedir.</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Tüberküloz hastalarının temaslıları</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Ceza ve tutukevlerinde kalanlar</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Sağlık çalışanları</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Bağışıklığı baskılayan hastalığı olanlar (AIDS, kronik böbrek yetmezliği vb.) ya da bağışıklığı baskılayıcı tedavi uygulananlar (TNF</a:t>
            </a:r>
            <a:r>
              <a:rPr lang="el-GR" altLang="tr-TR" sz="2800" dirty="0">
                <a:latin typeface="Calibri" panose="020F0502020204030204" pitchFamily="34" charset="0"/>
                <a:cs typeface="Calibri" panose="020F0502020204030204" pitchFamily="34" charset="0"/>
              </a:rPr>
              <a:t>α</a:t>
            </a:r>
            <a:r>
              <a:rPr lang="tr-TR" altLang="tr-TR" sz="2800" dirty="0">
                <a:latin typeface="Calibri" panose="020F0502020204030204" pitchFamily="34" charset="0"/>
                <a:cs typeface="Calibri" panose="020F0502020204030204" pitchFamily="34" charset="0"/>
              </a:rPr>
              <a:t>- inhibitörü kullananlar, yüksek doz </a:t>
            </a:r>
            <a:r>
              <a:rPr lang="tr-TR" altLang="tr-TR" sz="2800" dirty="0" err="1">
                <a:latin typeface="Calibri" panose="020F0502020204030204" pitchFamily="34" charset="0"/>
                <a:cs typeface="Calibri" panose="020F0502020204030204" pitchFamily="34" charset="0"/>
              </a:rPr>
              <a:t>steroid</a:t>
            </a:r>
            <a:r>
              <a:rPr lang="tr-TR" altLang="tr-TR" sz="2800" dirty="0">
                <a:latin typeface="Calibri" panose="020F0502020204030204" pitchFamily="34" charset="0"/>
                <a:cs typeface="Calibri" panose="020F0502020204030204" pitchFamily="34" charset="0"/>
              </a:rPr>
              <a:t> kullananlar vb.)</a:t>
            </a:r>
          </a:p>
          <a:p>
            <a:pPr eaLnBrk="1" hangingPunct="1">
              <a:buClr>
                <a:srgbClr val="C00000"/>
              </a:buClr>
              <a:buSzPct val="75000"/>
              <a:buFont typeface="Wingdings" panose="05000000000000000000" pitchFamily="2" charset="2"/>
              <a:buChar char="Ø"/>
              <a:defRPr/>
            </a:pPr>
            <a:r>
              <a:rPr lang="tr-TR" altLang="tr-TR" sz="2800" dirty="0">
                <a:latin typeface="Calibri" panose="020F0502020204030204" pitchFamily="34" charset="0"/>
                <a:cs typeface="Calibri" panose="020F0502020204030204" pitchFamily="34" charset="0"/>
              </a:rPr>
              <a:t>Yüksek </a:t>
            </a:r>
            <a:r>
              <a:rPr lang="tr-TR" altLang="tr-TR" sz="2800" dirty="0" err="1">
                <a:latin typeface="Calibri" panose="020F0502020204030204" pitchFamily="34" charset="0"/>
                <a:cs typeface="Calibri" panose="020F0502020204030204" pitchFamily="34" charset="0"/>
              </a:rPr>
              <a:t>insidanslı</a:t>
            </a:r>
            <a:r>
              <a:rPr lang="tr-TR" altLang="tr-TR" sz="2800" dirty="0">
                <a:latin typeface="Calibri" panose="020F0502020204030204" pitchFamily="34" charset="0"/>
                <a:cs typeface="Calibri" panose="020F0502020204030204" pitchFamily="34" charset="0"/>
              </a:rPr>
              <a:t> ya da ilaç direnç oranı yüksek ülkeden gelen kişiler </a:t>
            </a:r>
          </a:p>
          <a:p>
            <a:pPr marL="0" indent="0" eaLnBrk="1" hangingPunct="1">
              <a:buFontTx/>
              <a:buNone/>
              <a:defRPr/>
            </a:pPr>
            <a:endParaRPr lang="tr-TR" altLang="tr-TR" sz="2800" b="1" dirty="0">
              <a:latin typeface="Calibri" panose="020F0502020204030204" pitchFamily="34" charset="0"/>
              <a:cs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850" y="332656"/>
            <a:ext cx="8362950" cy="998538"/>
          </a:xfrm>
        </p:spPr>
        <p:txBody>
          <a:bodyPr/>
          <a:lstStyle/>
          <a:p>
            <a:r>
              <a:rPr lang="tr-TR" altLang="tr-TR" sz="3600" b="1" dirty="0">
                <a:solidFill>
                  <a:srgbClr val="CC3300"/>
                </a:solidFill>
                <a:latin typeface="Calibri" panose="020F0502020204030204" pitchFamily="34" charset="0"/>
                <a:cs typeface="Calibri" panose="020F0502020204030204" pitchFamily="34" charset="0"/>
              </a:rPr>
              <a:t>Enfeksiyon Kontrol Önlemleri </a:t>
            </a:r>
            <a:endParaRPr lang="tr-TR" altLang="tr-TR" sz="3200" dirty="0">
              <a:solidFill>
                <a:srgbClr val="CC3300"/>
              </a:solidFill>
              <a:latin typeface="Calibri" panose="020F0502020204030204" pitchFamily="34" charset="0"/>
              <a:cs typeface="Calibri" panose="020F0502020204030204" pitchFamily="34" charset="0"/>
            </a:endParaRPr>
          </a:p>
        </p:txBody>
      </p:sp>
      <p:sp>
        <p:nvSpPr>
          <p:cNvPr id="68611" name="Rectangle 3"/>
          <p:cNvSpPr>
            <a:spLocks noGrp="1" noChangeArrowheads="1"/>
          </p:cNvSpPr>
          <p:nvPr>
            <p:ph type="body" idx="1"/>
          </p:nvPr>
        </p:nvSpPr>
        <p:spPr>
          <a:xfrm>
            <a:off x="395289" y="1628800"/>
            <a:ext cx="4968800" cy="3489325"/>
          </a:xfrm>
        </p:spPr>
        <p:txBody>
          <a:bodyPr/>
          <a:lstStyle/>
          <a:p>
            <a:pPr marL="0" indent="0">
              <a:buClr>
                <a:srgbClr val="CC3300"/>
              </a:buClr>
              <a:buFontTx/>
              <a:buNone/>
              <a:defRPr/>
            </a:pPr>
            <a:r>
              <a:rPr lang="tr-TR" altLang="tr-TR" sz="2800" dirty="0">
                <a:solidFill>
                  <a:srgbClr val="CC3300"/>
                </a:solidFill>
                <a:latin typeface="Calibri" panose="020F0502020204030204" pitchFamily="34" charset="0"/>
                <a:cs typeface="Calibri" panose="020F0502020204030204" pitchFamily="34" charset="0"/>
              </a:rPr>
              <a:t>	 Hasta </a:t>
            </a:r>
            <a:r>
              <a:rPr lang="tr-TR" altLang="tr-TR" sz="2800" dirty="0" err="1">
                <a:solidFill>
                  <a:srgbClr val="CC3300"/>
                </a:solidFill>
                <a:latin typeface="Calibri" panose="020F0502020204030204" pitchFamily="34" charset="0"/>
                <a:cs typeface="Calibri" panose="020F0502020204030204" pitchFamily="34" charset="0"/>
              </a:rPr>
              <a:t>Triyajı</a:t>
            </a:r>
            <a:endParaRPr lang="tr-TR" altLang="ko-KR" sz="2800" dirty="0">
              <a:latin typeface="Calibri" panose="020F0502020204030204" pitchFamily="34" charset="0"/>
              <a:cs typeface="Calibri" panose="020F0502020204030204" pitchFamily="34" charset="0"/>
            </a:endParaRPr>
          </a:p>
          <a:p>
            <a:pPr>
              <a:buClr>
                <a:srgbClr val="CC3300"/>
              </a:buClr>
              <a:defRPr/>
            </a:pPr>
            <a:r>
              <a:rPr lang="tr-TR" altLang="ko-KR" sz="2800" dirty="0">
                <a:latin typeface="Calibri" panose="020F0502020204030204" pitchFamily="34" charset="0"/>
                <a:cs typeface="Calibri" panose="020F0502020204030204" pitchFamily="34" charset="0"/>
              </a:rPr>
              <a:t>Öksüren hastaların maske takmasını sağlayınız.</a:t>
            </a:r>
          </a:p>
          <a:p>
            <a:pPr>
              <a:buClr>
                <a:srgbClr val="CC3300"/>
              </a:buClr>
              <a:defRPr/>
            </a:pPr>
            <a:r>
              <a:rPr lang="tr-TR" altLang="ko-KR" sz="2800" dirty="0">
                <a:latin typeface="Calibri" panose="020F0502020204030204" pitchFamily="34" charset="0"/>
                <a:cs typeface="Calibri" panose="020F0502020204030204" pitchFamily="34" charset="0"/>
              </a:rPr>
              <a:t>Öksüren hastalara muayenede öncelik veriniz.</a:t>
            </a:r>
          </a:p>
          <a:p>
            <a:pPr>
              <a:buClr>
                <a:srgbClr val="CC3300"/>
              </a:buClr>
              <a:defRPr/>
            </a:pPr>
            <a:r>
              <a:rPr lang="tr-TR" altLang="ko-KR" sz="2800" dirty="0">
                <a:latin typeface="Calibri" panose="020F0502020204030204" pitchFamily="34" charset="0"/>
                <a:cs typeface="Calibri" panose="020F0502020204030204" pitchFamily="34" charset="0"/>
              </a:rPr>
              <a:t>Akciğer </a:t>
            </a:r>
            <a:r>
              <a:rPr lang="tr-TR" altLang="ko-KR" sz="2800" dirty="0" err="1">
                <a:latin typeface="Calibri" panose="020F0502020204030204" pitchFamily="34" charset="0"/>
                <a:cs typeface="Calibri" panose="020F0502020204030204" pitchFamily="34" charset="0"/>
              </a:rPr>
              <a:t>grafisi</a:t>
            </a:r>
            <a:r>
              <a:rPr lang="tr-TR" altLang="ko-KR" sz="2800" dirty="0">
                <a:latin typeface="Calibri" panose="020F0502020204030204" pitchFamily="34" charset="0"/>
                <a:cs typeface="Calibri" panose="020F0502020204030204" pitchFamily="34" charset="0"/>
              </a:rPr>
              <a:t> vb. tanısal tetkiklerin sıra bekletilmeden yapılmasını sağlayınız.</a:t>
            </a:r>
            <a:endParaRPr lang="tr-TR" altLang="tr-TR" sz="2800" dirty="0">
              <a:latin typeface="Calibri" panose="020F0502020204030204" pitchFamily="34" charset="0"/>
              <a:cs typeface="Calibri" panose="020F0502020204030204" pitchFamily="34" charset="0"/>
            </a:endParaRPr>
          </a:p>
        </p:txBody>
      </p:sp>
      <p:pic>
        <p:nvPicPr>
          <p:cNvPr id="68612" name="Picture 4" descr="+Âks+-r+-k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924" y="1853667"/>
            <a:ext cx="3379787" cy="27257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395288" y="476250"/>
            <a:ext cx="4897437" cy="1439863"/>
          </a:xfrm>
        </p:spPr>
        <p:txBody>
          <a:bodyPr/>
          <a:lstStyle/>
          <a:p>
            <a:r>
              <a:rPr lang="tr-TR" altLang="tr-TR" sz="3200" b="1" dirty="0">
                <a:solidFill>
                  <a:srgbClr val="CC3300"/>
                </a:solidFill>
                <a:latin typeface="Calibri" panose="020F0502020204030204" pitchFamily="34" charset="0"/>
                <a:cs typeface="Calibri" panose="020F0502020204030204" pitchFamily="34" charset="0"/>
              </a:rPr>
              <a:t>Enfeksiyon Kontrol Önlemleri</a:t>
            </a:r>
            <a:r>
              <a:rPr lang="tr-TR" altLang="ko-KR" sz="3200" b="1" dirty="0">
                <a:solidFill>
                  <a:srgbClr val="CC3300"/>
                </a:solidFill>
                <a:latin typeface="Calibri" panose="020F0502020204030204" pitchFamily="34" charset="0"/>
                <a:cs typeface="Calibri" panose="020F0502020204030204" pitchFamily="34" charset="0"/>
              </a:rPr>
              <a:t> </a:t>
            </a:r>
            <a:endParaRPr lang="tr-TR" altLang="tr-TR" sz="4000" dirty="0">
              <a:latin typeface="Calibri" panose="020F0502020204030204" pitchFamily="34" charset="0"/>
              <a:cs typeface="Calibri" panose="020F0502020204030204" pitchFamily="34" charset="0"/>
            </a:endParaRPr>
          </a:p>
        </p:txBody>
      </p:sp>
      <p:sp>
        <p:nvSpPr>
          <p:cNvPr id="69635" name="Rectangle 5"/>
          <p:cNvSpPr>
            <a:spLocks noGrp="1" noChangeArrowheads="1"/>
          </p:cNvSpPr>
          <p:nvPr>
            <p:ph idx="1"/>
          </p:nvPr>
        </p:nvSpPr>
        <p:spPr>
          <a:xfrm>
            <a:off x="539552" y="1844824"/>
            <a:ext cx="8136135" cy="4824536"/>
          </a:xfrm>
        </p:spPr>
        <p:txBody>
          <a:bodyPr/>
          <a:lstStyle/>
          <a:p>
            <a:pPr marL="0" indent="0">
              <a:buClr>
                <a:srgbClr val="FF0000"/>
              </a:buClr>
              <a:buFontTx/>
              <a:buNone/>
            </a:pPr>
            <a:r>
              <a:rPr lang="tr-TR" altLang="ko-KR" sz="2200" u="sng" dirty="0">
                <a:solidFill>
                  <a:srgbClr val="CC3300"/>
                </a:solidFill>
                <a:latin typeface="Calibri" panose="020F0502020204030204" pitchFamily="34" charset="0"/>
                <a:cs typeface="Calibri" panose="020F0502020204030204" pitchFamily="34" charset="0"/>
              </a:rPr>
              <a:t>Havalandırma</a:t>
            </a:r>
            <a:endParaRPr lang="tr-TR" altLang="ko-KR" sz="2200" u="sng"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Sağlık kuruluşlarında hava akımı sağlık çalışanlarından ve TB olmayan kişilerden, TB hastalarının bulunduğu yöne doğru yönlendirilmelidir. </a:t>
            </a:r>
          </a:p>
          <a:p>
            <a:pP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Hastaların kullandığı poliklinik, bekleme salonları vb. odaların pencereleri açık tutulmalıdır. Saatte 6- 10 kez hava değişimi sağlanmalıdır. </a:t>
            </a:r>
          </a:p>
          <a:p>
            <a:pP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Yataklı servislerde hasta odalarının kapıları kapalı tutulmalı, pencereleri ya da balkon kapıları sık sık açılarak havalandırılmalıdır.</a:t>
            </a:r>
          </a:p>
          <a:p>
            <a:pP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Pencerelerin açılamadığı durumlarda, pencereye aspiratör takılmalıdır.</a:t>
            </a:r>
          </a:p>
          <a:p>
            <a:pPr>
              <a:buFont typeface="Arial" panose="020B0604020202020204" pitchFamily="34" charset="0"/>
              <a:buChar char="•"/>
            </a:pPr>
            <a:r>
              <a:rPr lang="tr-TR" altLang="tr-TR" sz="2200" dirty="0">
                <a:latin typeface="Calibri" panose="020F0502020204030204" pitchFamily="34" charset="0"/>
                <a:cs typeface="Calibri" panose="020F0502020204030204" pitchFamily="34" charset="0"/>
              </a:rPr>
              <a:t>Hastanelerde hasta odaları mekanik olarak güçlendirilmiş bir aspiratör ile baca ve dış ortama bağlanabilir. </a:t>
            </a: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135" y="382026"/>
            <a:ext cx="3062238" cy="151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3048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h-TH" altLang="tr-TR" sz="2800" b="1" dirty="0">
                <a:solidFill>
                  <a:srgbClr val="000099"/>
                </a:solidFill>
                <a:latin typeface="Calibri" panose="020F0502020204030204" pitchFamily="34" charset="0"/>
                <a:cs typeface="Tahoma" panose="020B0604030504040204" pitchFamily="34" charset="0"/>
              </a:rPr>
              <a:t>Tedavi olmayan bir </a:t>
            </a:r>
            <a:r>
              <a:rPr lang="tr-TR" altLang="tr-TR" sz="2800" b="1" dirty="0">
                <a:solidFill>
                  <a:srgbClr val="000099"/>
                </a:solidFill>
                <a:latin typeface="Calibri" panose="020F0502020204030204" pitchFamily="34" charset="0"/>
                <a:cs typeface="Calibri" panose="020F0502020204030204" pitchFamily="34" charset="0"/>
              </a:rPr>
              <a:t>tüberküloz</a:t>
            </a:r>
            <a:r>
              <a:rPr lang="th-TH" altLang="tr-TR" sz="2800" b="1" dirty="0">
                <a:solidFill>
                  <a:srgbClr val="000099"/>
                </a:solidFill>
                <a:latin typeface="Calibri" panose="020F0502020204030204" pitchFamily="34" charset="0"/>
                <a:cs typeface="Tahoma" panose="020B0604030504040204" pitchFamily="34" charset="0"/>
              </a:rPr>
              <a:t> hastası </a:t>
            </a:r>
            <a:r>
              <a:rPr lang="th-TH" altLang="tr-TR" sz="2800" b="1" dirty="0">
                <a:solidFill>
                  <a:srgbClr val="CC3300"/>
                </a:solidFill>
                <a:latin typeface="Calibri" panose="020F0502020204030204" pitchFamily="34" charset="0"/>
                <a:cs typeface="Tahoma" panose="020B0604030504040204" pitchFamily="34" charset="0"/>
              </a:rPr>
              <a:t>her yıl</a:t>
            </a:r>
            <a:r>
              <a:rPr lang="th-TH" altLang="tr-TR" sz="2800" b="1" dirty="0">
                <a:solidFill>
                  <a:srgbClr val="000099"/>
                </a:solidFill>
                <a:latin typeface="Calibri" panose="020F0502020204030204" pitchFamily="34" charset="0"/>
                <a:cs typeface="Tahoma" panose="020B0604030504040204" pitchFamily="34" charset="0"/>
              </a:rPr>
              <a:t> yaklaşık </a:t>
            </a:r>
            <a:endParaRPr lang="tr-TR" altLang="tr-TR" sz="2800" b="1" dirty="0">
              <a:solidFill>
                <a:srgbClr val="000099"/>
              </a:solidFill>
              <a:latin typeface="Calibri" panose="020F0502020204030204" pitchFamily="34" charset="0"/>
              <a:cs typeface="Tahoma" panose="020B0604030504040204" pitchFamily="34" charset="0"/>
            </a:endParaRPr>
          </a:p>
          <a:p>
            <a:pPr algn="ctr" eaLnBrk="1" hangingPunct="1">
              <a:spcBef>
                <a:spcPct val="0"/>
              </a:spcBef>
              <a:buFontTx/>
              <a:buNone/>
            </a:pPr>
            <a:r>
              <a:rPr lang="tr-TR" altLang="tr-TR" sz="2800" b="1" dirty="0">
                <a:solidFill>
                  <a:srgbClr val="000099"/>
                </a:solidFill>
                <a:latin typeface="Calibri" panose="020F0502020204030204" pitchFamily="34" charset="0"/>
                <a:cs typeface="Calibri" panose="020F0502020204030204" pitchFamily="34" charset="0"/>
              </a:rPr>
              <a:t>5</a:t>
            </a:r>
            <a:r>
              <a:rPr lang="th-TH" altLang="tr-TR" sz="2800" b="1" dirty="0">
                <a:solidFill>
                  <a:srgbClr val="000099"/>
                </a:solidFill>
                <a:latin typeface="Calibri" panose="020F0502020204030204" pitchFamily="34" charset="0"/>
                <a:cs typeface="Tahoma" panose="020B0604030504040204" pitchFamily="34" charset="0"/>
              </a:rPr>
              <a:t>-15 kişiyi enfekte eder</a:t>
            </a:r>
            <a:r>
              <a:rPr lang="tr-TR" altLang="tr-TR" sz="2800" b="1" dirty="0">
                <a:solidFill>
                  <a:srgbClr val="000099"/>
                </a:solidFill>
                <a:latin typeface="Calibri" panose="020F0502020204030204" pitchFamily="34" charset="0"/>
                <a:cs typeface="Calibri" panose="020F0502020204030204" pitchFamily="34" charset="0"/>
              </a:rPr>
              <a:t>.</a:t>
            </a:r>
            <a:endParaRPr lang="th-TH" altLang="tr-TR" sz="2800" b="1" dirty="0">
              <a:latin typeface="Calibri" panose="020F0502020204030204" pitchFamily="34" charset="0"/>
              <a:cs typeface="Tahoma" panose="020B0604030504040204" pitchFamily="34" charset="0"/>
            </a:endParaRPr>
          </a:p>
        </p:txBody>
      </p:sp>
      <p:sp>
        <p:nvSpPr>
          <p:cNvPr id="6147" name="Text Box 3"/>
          <p:cNvSpPr txBox="1">
            <a:spLocks noChangeArrowheads="1"/>
          </p:cNvSpPr>
          <p:nvPr/>
        </p:nvSpPr>
        <p:spPr bwMode="auto">
          <a:xfrm>
            <a:off x="323850" y="1628775"/>
            <a:ext cx="8458200" cy="427038"/>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th-TH" sz="2200" dirty="0">
                <a:solidFill>
                  <a:srgbClr val="800000"/>
                </a:solidFill>
                <a:latin typeface="Tahoma" pitchFamily="34" charset="0"/>
                <a:cs typeface="Tahoma" pitchFamily="34" charset="0"/>
              </a:rPr>
              <a:t>(</a:t>
            </a:r>
            <a:r>
              <a:rPr lang="tr-TR" sz="2200" dirty="0">
                <a:solidFill>
                  <a:srgbClr val="800000"/>
                </a:solidFill>
                <a:latin typeface="Tahoma" pitchFamily="34" charset="0"/>
                <a:cs typeface="Tahoma" pitchFamily="34" charset="0"/>
              </a:rPr>
              <a:t>T</a:t>
            </a:r>
            <a:r>
              <a:rPr lang="th-TH" sz="2200" dirty="0">
                <a:solidFill>
                  <a:srgbClr val="800000"/>
                </a:solidFill>
                <a:latin typeface="Tahoma" pitchFamily="34" charset="0"/>
                <a:cs typeface="Tahoma" pitchFamily="34" charset="0"/>
              </a:rPr>
              <a:t>edavi olmayan dirençli bir hasta da dirençli mikropları bulaştırır</a:t>
            </a:r>
            <a:r>
              <a:rPr lang="tr-TR" sz="2200" dirty="0">
                <a:solidFill>
                  <a:srgbClr val="800000"/>
                </a:solidFill>
                <a:latin typeface="Tahoma" pitchFamily="34" charset="0"/>
                <a:cs typeface="Tahoma" pitchFamily="34" charset="0"/>
              </a:rPr>
              <a:t>.</a:t>
            </a:r>
            <a:r>
              <a:rPr lang="th-TH" sz="2200" dirty="0">
                <a:solidFill>
                  <a:srgbClr val="800000"/>
                </a:solidFill>
                <a:latin typeface="Tahoma" pitchFamily="34" charset="0"/>
                <a:cs typeface="Tahoma" pitchFamily="34" charset="0"/>
              </a:rPr>
              <a:t>)</a:t>
            </a:r>
          </a:p>
        </p:txBody>
      </p:sp>
      <p:sp>
        <p:nvSpPr>
          <p:cNvPr id="8196" name="AutoShape 4"/>
          <p:cNvSpPr>
            <a:spLocks noChangeArrowheads="1"/>
          </p:cNvSpPr>
          <p:nvPr/>
        </p:nvSpPr>
        <p:spPr bwMode="auto">
          <a:xfrm>
            <a:off x="2819400" y="3429000"/>
            <a:ext cx="1600200" cy="1143000"/>
          </a:xfrm>
          <a:prstGeom prst="notchedRightArrow">
            <a:avLst>
              <a:gd name="adj1" fmla="val 50000"/>
              <a:gd name="adj2" fmla="val 35000"/>
            </a:avLst>
          </a:prstGeom>
          <a:solidFill>
            <a:srgbClr val="FFFF99"/>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1800"/>
          </a:p>
        </p:txBody>
      </p:sp>
      <p:pic>
        <p:nvPicPr>
          <p:cNvPr id="8197" name="Picture 5"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2895600"/>
            <a:ext cx="18399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95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528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24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9624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75" y="25908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5410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57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386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648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5814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9530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descr="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4648200"/>
            <a:ext cx="593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21"/>
          <p:cNvSpPr txBox="1">
            <a:spLocks noChangeArrowheads="1"/>
          </p:cNvSpPr>
          <p:nvPr/>
        </p:nvSpPr>
        <p:spPr bwMode="auto">
          <a:xfrm>
            <a:off x="685800" y="533400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400" b="1">
                <a:solidFill>
                  <a:srgbClr val="000099"/>
                </a:solidFill>
              </a:rPr>
              <a:t>TB</a:t>
            </a:r>
            <a:r>
              <a:rPr lang="th-TH" altLang="tr-TR" sz="2400" b="1">
                <a:solidFill>
                  <a:srgbClr val="000099"/>
                </a:solidFill>
              </a:rPr>
              <a:t> hastası</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458441" y="260350"/>
            <a:ext cx="4897437" cy="1439863"/>
          </a:xfrm>
        </p:spPr>
        <p:txBody>
          <a:bodyPr/>
          <a:lstStyle/>
          <a:p>
            <a:r>
              <a:rPr lang="tr-TR" altLang="tr-TR" sz="3200" b="1" dirty="0">
                <a:solidFill>
                  <a:srgbClr val="CC3300"/>
                </a:solidFill>
                <a:latin typeface="Calibri" panose="020F0502020204030204" pitchFamily="34" charset="0"/>
                <a:cs typeface="Calibri" panose="020F0502020204030204" pitchFamily="34" charset="0"/>
              </a:rPr>
              <a:t>Enfeksiyon Kontrol Önlemleri</a:t>
            </a:r>
            <a:r>
              <a:rPr lang="tr-TR" altLang="ko-KR" sz="3200" b="1" dirty="0">
                <a:solidFill>
                  <a:srgbClr val="CC3300"/>
                </a:solidFill>
                <a:latin typeface="Calibri" panose="020F0502020204030204" pitchFamily="34" charset="0"/>
                <a:cs typeface="Calibri" panose="020F0502020204030204" pitchFamily="34" charset="0"/>
              </a:rPr>
              <a:t> </a:t>
            </a:r>
            <a:endParaRPr lang="tr-TR" altLang="tr-TR" sz="4000" dirty="0">
              <a:latin typeface="Calibri" panose="020F0502020204030204" pitchFamily="34" charset="0"/>
              <a:cs typeface="Calibri" panose="020F0502020204030204" pitchFamily="34" charset="0"/>
            </a:endParaRPr>
          </a:p>
        </p:txBody>
      </p:sp>
      <p:sp>
        <p:nvSpPr>
          <p:cNvPr id="69635" name="Rectangle 5"/>
          <p:cNvSpPr>
            <a:spLocks noGrp="1" noChangeArrowheads="1"/>
          </p:cNvSpPr>
          <p:nvPr>
            <p:ph idx="1"/>
          </p:nvPr>
        </p:nvSpPr>
        <p:spPr>
          <a:xfrm>
            <a:off x="468312" y="2132856"/>
            <a:ext cx="8207375" cy="4176712"/>
          </a:xfrm>
        </p:spPr>
        <p:txBody>
          <a:bodyPr/>
          <a:lstStyle/>
          <a:p>
            <a:pPr marL="0" indent="0">
              <a:buClr>
                <a:srgbClr val="FF0000"/>
              </a:buClr>
              <a:buFontTx/>
              <a:buNone/>
              <a:defRPr/>
            </a:pPr>
            <a:r>
              <a:rPr lang="tr-TR" altLang="ko-KR" sz="2400" dirty="0">
                <a:solidFill>
                  <a:srgbClr val="CC3300"/>
                </a:solidFill>
                <a:latin typeface="Calibri" panose="020F0502020204030204" pitchFamily="34" charset="0"/>
                <a:cs typeface="Calibri" panose="020F0502020204030204" pitchFamily="34" charset="0"/>
              </a:rPr>
              <a:t>    Ultraviyole Lambaları</a:t>
            </a:r>
            <a:endParaRPr lang="tr-TR" altLang="ko-KR" sz="2400" dirty="0">
              <a:latin typeface="Calibri" panose="020F0502020204030204" pitchFamily="34" charset="0"/>
              <a:cs typeface="Calibri" panose="020F0502020204030204" pitchFamily="34" charset="0"/>
            </a:endParaRPr>
          </a:p>
          <a:p>
            <a:pPr>
              <a:buClr>
                <a:srgbClr val="FF0000"/>
              </a:buClr>
              <a:defRPr/>
            </a:pPr>
            <a:r>
              <a:rPr lang="tr-TR" altLang="ko-KR" sz="2400" dirty="0">
                <a:latin typeface="Calibri" panose="020F0502020204030204" pitchFamily="34" charset="0"/>
                <a:cs typeface="Calibri" panose="020F0502020204030204" pitchFamily="34" charset="0"/>
              </a:rPr>
              <a:t>Üst oda (korumalı) UV cihazları 24 saat açık bırakılmalıdır.</a:t>
            </a:r>
          </a:p>
          <a:p>
            <a:pPr>
              <a:buClr>
                <a:srgbClr val="FF0000"/>
              </a:buClr>
              <a:defRPr/>
            </a:pPr>
            <a:r>
              <a:rPr lang="tr-TR" altLang="ko-KR" sz="2400" dirty="0">
                <a:latin typeface="Calibri" panose="020F0502020204030204" pitchFamily="34" charset="0"/>
                <a:cs typeface="Calibri" panose="020F0502020204030204" pitchFamily="34" charset="0"/>
              </a:rPr>
              <a:t>Ultraviyole lambalarının etkinliği UV metre ile düzenli olarak kontrol edilmelidir.</a:t>
            </a:r>
          </a:p>
          <a:p>
            <a:pPr>
              <a:buClr>
                <a:srgbClr val="FF0000"/>
              </a:buClr>
              <a:defRPr/>
            </a:pPr>
            <a:r>
              <a:rPr lang="tr-TR" altLang="ko-KR" sz="2400" dirty="0">
                <a:latin typeface="Calibri" panose="020F0502020204030204" pitchFamily="34" charset="0"/>
                <a:cs typeface="Calibri" panose="020F0502020204030204" pitchFamily="34" charset="0"/>
              </a:rPr>
              <a:t>Yetersiz ultraviyole saptandığında lamba değiştirilmelidir.</a:t>
            </a:r>
          </a:p>
          <a:p>
            <a:pPr>
              <a:buClr>
                <a:srgbClr val="FF0000"/>
              </a:buClr>
              <a:defRPr/>
            </a:pPr>
            <a:r>
              <a:rPr lang="tr-TR" altLang="ko-KR" sz="2400" dirty="0">
                <a:latin typeface="Calibri" panose="020F0502020204030204" pitchFamily="34" charset="0"/>
                <a:cs typeface="Calibri" panose="020F0502020204030204" pitchFamily="34" charset="0"/>
              </a:rPr>
              <a:t>Ultraviyole lambaları her ay %70’lik alkol ile temizlenmelidir.</a:t>
            </a:r>
          </a:p>
          <a:p>
            <a:pPr>
              <a:buClr>
                <a:srgbClr val="FF0000"/>
              </a:buClr>
              <a:defRPr/>
            </a:pPr>
            <a:r>
              <a:rPr lang="tr-TR" altLang="ko-KR" sz="2400" dirty="0">
                <a:latin typeface="Calibri" panose="020F0502020204030204" pitchFamily="34" charset="0"/>
                <a:cs typeface="Calibri" panose="020F0502020204030204" pitchFamily="34" charset="0"/>
              </a:rPr>
              <a:t>Ultraviyole lambalarının göze temas etmemesine dikkat edilmelidir.</a:t>
            </a:r>
          </a:p>
          <a:p>
            <a:pPr>
              <a:buClr>
                <a:srgbClr val="FF0000"/>
              </a:buClr>
              <a:defRPr/>
            </a:pPr>
            <a:r>
              <a:rPr lang="tr-TR" altLang="ko-KR" sz="2400" dirty="0">
                <a:latin typeface="Calibri" panose="020F0502020204030204" pitchFamily="34" charset="0"/>
                <a:cs typeface="Calibri" panose="020F0502020204030204" pitchFamily="34" charset="0"/>
              </a:rPr>
              <a:t>Çalışanların ve hastaların aldıkları ışın miktarının </a:t>
            </a:r>
            <a:r>
              <a:rPr lang="tr-TR" altLang="ko-KR" sz="2400" dirty="0" err="1">
                <a:latin typeface="Calibri" panose="020F0502020204030204" pitchFamily="34" charset="0"/>
                <a:cs typeface="Calibri" panose="020F0502020204030204" pitchFamily="34" charset="0"/>
              </a:rPr>
              <a:t>maruziyet</a:t>
            </a:r>
            <a:r>
              <a:rPr lang="tr-TR" altLang="ko-KR" sz="2400" dirty="0">
                <a:latin typeface="Calibri" panose="020F0502020204030204" pitchFamily="34" charset="0"/>
                <a:cs typeface="Calibri" panose="020F0502020204030204" pitchFamily="34" charset="0"/>
              </a:rPr>
              <a:t> limitlerine uygunluğu UV metre ile kontrol edilmelidir.</a:t>
            </a:r>
          </a:p>
        </p:txBody>
      </p:sp>
      <p:pic>
        <p:nvPicPr>
          <p:cNvPr id="70660" name="Picture 6" descr="IMG_27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4009"/>
            <a:ext cx="33480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55650" y="188640"/>
            <a:ext cx="7643813" cy="777875"/>
          </a:xfrm>
        </p:spPr>
        <p:txBody>
          <a:bodyPr/>
          <a:lstStyle/>
          <a:p>
            <a:r>
              <a:rPr lang="tr-TR" altLang="tr-TR" sz="3200" b="1" dirty="0">
                <a:solidFill>
                  <a:srgbClr val="CC3300"/>
                </a:solidFill>
                <a:latin typeface="Calibri" panose="020F0502020204030204" pitchFamily="34" charset="0"/>
                <a:cs typeface="Calibri" panose="020F0502020204030204" pitchFamily="34" charset="0"/>
              </a:rPr>
              <a:t>Enfeksiyon Kontrol Önlemleri</a:t>
            </a:r>
            <a:endParaRPr lang="tr-TR" altLang="tr-TR" sz="4000" dirty="0">
              <a:latin typeface="Calibri" panose="020F0502020204030204" pitchFamily="34" charset="0"/>
              <a:cs typeface="Calibri" panose="020F0502020204030204" pitchFamily="34" charset="0"/>
            </a:endParaRPr>
          </a:p>
        </p:txBody>
      </p:sp>
      <p:sp>
        <p:nvSpPr>
          <p:cNvPr id="68611" name="Rectangle 3"/>
          <p:cNvSpPr>
            <a:spLocks noGrp="1" noChangeArrowheads="1"/>
          </p:cNvSpPr>
          <p:nvPr>
            <p:ph type="body" idx="1"/>
          </p:nvPr>
        </p:nvSpPr>
        <p:spPr>
          <a:xfrm>
            <a:off x="395288" y="1124744"/>
            <a:ext cx="5616575" cy="5256584"/>
          </a:xfrm>
        </p:spPr>
        <p:txBody>
          <a:bodyPr/>
          <a:lstStyle/>
          <a:p>
            <a:pPr marL="0" indent="0">
              <a:lnSpc>
                <a:spcPct val="90000"/>
              </a:lnSpc>
              <a:buClr>
                <a:srgbClr val="CC3300"/>
              </a:buClr>
              <a:buFontTx/>
              <a:buNone/>
              <a:defRPr/>
            </a:pPr>
            <a:r>
              <a:rPr lang="tr-TR" altLang="ko-KR" sz="2400" dirty="0">
                <a:solidFill>
                  <a:srgbClr val="CC3300"/>
                </a:solidFill>
                <a:latin typeface="Calibri" panose="020F0502020204030204" pitchFamily="34" charset="0"/>
                <a:cs typeface="Calibri" panose="020F0502020204030204" pitchFamily="34" charset="0"/>
              </a:rPr>
              <a:t>Filtreli Maskeler (FFP3/N95)</a:t>
            </a:r>
            <a:endParaRPr lang="tr-TR" altLang="ko-KR" sz="2400" dirty="0">
              <a:latin typeface="Calibri" panose="020F0502020204030204" pitchFamily="34" charset="0"/>
              <a:cs typeface="Calibri" panose="020F0502020204030204" pitchFamily="34" charset="0"/>
            </a:endParaRPr>
          </a:p>
          <a:p>
            <a:pPr marL="0" indent="0">
              <a:lnSpc>
                <a:spcPct val="90000"/>
              </a:lnSpc>
              <a:buClr>
                <a:srgbClr val="CC3300"/>
              </a:buClr>
              <a:buFontTx/>
              <a:buNone/>
              <a:defRPr/>
            </a:pPr>
            <a:r>
              <a:rPr lang="tr-TR" altLang="ko-KR" sz="2400" dirty="0">
                <a:latin typeface="Calibri" panose="020F0502020204030204" pitchFamily="34" charset="0"/>
                <a:cs typeface="Calibri" panose="020F0502020204030204" pitchFamily="34" charset="0"/>
              </a:rPr>
              <a:t>Aşağıdaki durumlarda mutlaka filtreli maskenizi takınız:</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Yayma pozitif tüberküloz hastasıyla temas ederken,</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Tüberküloz hastasında öksürüğe neden olan işlemler (bronkoskopi, balgam indüksiyonu vb.) sırasında,</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Şüpheli ya da kesin tanılı bulaştırıcı tüberküloz hastasının nakli sırasında,</a:t>
            </a:r>
          </a:p>
          <a:p>
            <a:pPr>
              <a:lnSpc>
                <a:spcPct val="90000"/>
              </a:lnSpc>
              <a:buClr>
                <a:srgbClr val="CC3300"/>
              </a:buClr>
              <a:defRPr/>
            </a:pPr>
            <a:r>
              <a:rPr lang="tr-TR" altLang="ko-KR" sz="2400" dirty="0">
                <a:latin typeface="Calibri" panose="020F0502020204030204" pitchFamily="34" charset="0"/>
                <a:cs typeface="Calibri" panose="020F0502020204030204" pitchFamily="34" charset="0"/>
              </a:rPr>
              <a:t>Şüpheli ya da kesin tanılı bulaştırıcı tüberküloz hastasına acil cerrahi girişim ya da diş tedavisi sırasında.</a:t>
            </a:r>
            <a:endParaRPr lang="tr-TR" altLang="tr-TR" sz="2400" dirty="0">
              <a:latin typeface="Calibri" panose="020F0502020204030204" pitchFamily="34" charset="0"/>
              <a:cs typeface="Calibri" panose="020F0502020204030204" pitchFamily="34" charset="0"/>
            </a:endParaRPr>
          </a:p>
        </p:txBody>
      </p:sp>
      <p:pic>
        <p:nvPicPr>
          <p:cNvPr id="71684" name="Picture 4" descr="erkek maske kulla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340768"/>
            <a:ext cx="2684462"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Başlık 3"/>
          <p:cNvSpPr>
            <a:spLocks noGrp="1"/>
          </p:cNvSpPr>
          <p:nvPr>
            <p:ph type="title"/>
          </p:nvPr>
        </p:nvSpPr>
        <p:spPr>
          <a:xfrm>
            <a:off x="395536" y="1412776"/>
            <a:ext cx="8229600" cy="1143000"/>
          </a:xfrm>
        </p:spPr>
        <p:txBody>
          <a:bodyPr/>
          <a:lstStyle/>
          <a:p>
            <a:r>
              <a:rPr lang="tr-TR" altLang="tr-TR" b="1" dirty="0">
                <a:solidFill>
                  <a:srgbClr val="C00000"/>
                </a:solidFill>
                <a:latin typeface="Calibri" panose="020F0502020204030204" pitchFamily="34" charset="0"/>
                <a:cs typeface="Calibri" panose="020F0502020204030204" pitchFamily="34" charset="0"/>
              </a:rPr>
              <a:t>HEDEFİMİZ VEREMSİZ BİR TÜRKİYE!</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573016"/>
            <a:ext cx="2448272" cy="25350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sz="quarter" idx="4294967295"/>
          </p:nvPr>
        </p:nvSpPr>
        <p:spPr>
          <a:xfrm>
            <a:off x="827088" y="1989138"/>
            <a:ext cx="7704137" cy="4270375"/>
          </a:xfrm>
        </p:spPr>
        <p:txBody>
          <a:bodyPr/>
          <a:lstStyle/>
          <a:p>
            <a:r>
              <a:rPr lang="tr-TR" altLang="tr-TR" sz="2800" dirty="0">
                <a:latin typeface="Calibri" panose="020F0502020204030204" pitchFamily="34" charset="0"/>
                <a:cs typeface="Calibri" panose="020F0502020204030204" pitchFamily="34" charset="0"/>
              </a:rPr>
              <a:t>Yüksek TB </a:t>
            </a:r>
            <a:r>
              <a:rPr lang="tr-TR" altLang="tr-TR" sz="2800" dirty="0" err="1">
                <a:latin typeface="Calibri" panose="020F0502020204030204" pitchFamily="34" charset="0"/>
                <a:cs typeface="Calibri" panose="020F0502020204030204" pitchFamily="34" charset="0"/>
              </a:rPr>
              <a:t>insidanslı</a:t>
            </a:r>
            <a:r>
              <a:rPr lang="tr-TR" altLang="tr-TR" sz="2800" dirty="0">
                <a:latin typeface="Calibri" panose="020F0502020204030204" pitchFamily="34" charset="0"/>
                <a:cs typeface="Calibri" panose="020F0502020204030204" pitchFamily="34" charset="0"/>
              </a:rPr>
              <a:t> yerde yaşamak </a:t>
            </a:r>
          </a:p>
          <a:p>
            <a:r>
              <a:rPr lang="tr-TR" altLang="tr-TR" sz="2800" dirty="0">
                <a:latin typeface="Calibri" panose="020F0502020204030204" pitchFamily="34" charset="0"/>
                <a:cs typeface="Calibri" panose="020F0502020204030204" pitchFamily="34" charset="0"/>
              </a:rPr>
              <a:t>TB basiliyle karşılaşma olasılığı (sağlık personeli, toplu yaşam alanı </a:t>
            </a:r>
            <a:r>
              <a:rPr lang="tr-TR" altLang="tr-TR" sz="2800" dirty="0" err="1">
                <a:latin typeface="Calibri" panose="020F0502020204030204" pitchFamily="34" charset="0"/>
                <a:cs typeface="Calibri" panose="020F0502020204030204" pitchFamily="34" charset="0"/>
              </a:rPr>
              <a:t>vb</a:t>
            </a:r>
            <a:r>
              <a:rPr lang="tr-TR" altLang="tr-TR" sz="2800" dirty="0">
                <a:latin typeface="Calibri" panose="020F0502020204030204" pitchFamily="34" charset="0"/>
                <a:cs typeface="Calibri" panose="020F0502020204030204" pitchFamily="34" charset="0"/>
              </a:rPr>
              <a:t>)</a:t>
            </a:r>
          </a:p>
          <a:p>
            <a:r>
              <a:rPr lang="tr-TR" altLang="tr-TR" sz="2800" dirty="0">
                <a:latin typeface="Calibri" panose="020F0502020204030204" pitchFamily="34" charset="0"/>
                <a:cs typeface="Calibri" panose="020F0502020204030204" pitchFamily="34" charset="0"/>
              </a:rPr>
              <a:t>TB basiline temas süresi</a:t>
            </a:r>
          </a:p>
          <a:p>
            <a:r>
              <a:rPr lang="tr-TR" altLang="tr-TR" sz="2800" dirty="0">
                <a:latin typeface="Calibri" panose="020F0502020204030204" pitchFamily="34" charset="0"/>
                <a:cs typeface="Calibri" panose="020F0502020204030204" pitchFamily="34" charset="0"/>
              </a:rPr>
              <a:t>Kişinin duyarlılığı</a:t>
            </a:r>
          </a:p>
          <a:p>
            <a:pPr marL="273050" indent="-273050"/>
            <a:endParaRPr lang="tr-TR" altLang="tr-TR" sz="2800" dirty="0">
              <a:latin typeface="Calibri" panose="020F0502020204030204" pitchFamily="34" charset="0"/>
              <a:cs typeface="Calibri" panose="020F0502020204030204" pitchFamily="34" charset="0"/>
            </a:endParaRPr>
          </a:p>
          <a:p>
            <a:pPr marL="273050" indent="-273050"/>
            <a:endParaRPr lang="tr-TR" altLang="tr-TR" sz="2800" dirty="0">
              <a:latin typeface="Calibri" panose="020F0502020204030204" pitchFamily="34" charset="0"/>
              <a:cs typeface="Calibri" panose="020F0502020204030204" pitchFamily="34" charset="0"/>
            </a:endParaRPr>
          </a:p>
        </p:txBody>
      </p:sp>
      <p:sp>
        <p:nvSpPr>
          <p:cNvPr id="10243" name="Rectangle 5"/>
          <p:cNvSpPr>
            <a:spLocks noChangeArrowheads="1"/>
          </p:cNvSpPr>
          <p:nvPr/>
        </p:nvSpPr>
        <p:spPr bwMode="auto">
          <a:xfrm>
            <a:off x="467544" y="598487"/>
            <a:ext cx="820891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Tüberküloz Enfeksiyonu Gelişimi İçin </a:t>
            </a:r>
          </a:p>
          <a:p>
            <a:pPr algn="ctr" eaLnBrk="1" hangingPunct="1">
              <a:lnSpc>
                <a:spcPct val="90000"/>
              </a:lnSpc>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Risk Faktörleri</a:t>
            </a:r>
          </a:p>
        </p:txBody>
      </p:sp>
    </p:spTree>
    <p:extLst>
      <p:ext uri="{BB962C8B-B14F-4D97-AF65-F5344CB8AC3E}">
        <p14:creationId xmlns:p14="http://schemas.microsoft.com/office/powerpoint/2010/main" val="364398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sz="quarter" idx="4294967295"/>
          </p:nvPr>
        </p:nvSpPr>
        <p:spPr>
          <a:xfrm>
            <a:off x="719931" y="1628800"/>
            <a:ext cx="7704137" cy="4270375"/>
          </a:xfrm>
        </p:spPr>
        <p:txBody>
          <a:bodyPr/>
          <a:lstStyle/>
          <a:p>
            <a:pPr marL="273050" indent="-273050">
              <a:buClr>
                <a:srgbClr val="FF0000"/>
              </a:buClr>
            </a:pPr>
            <a:r>
              <a:rPr lang="tr-TR" altLang="tr-TR" sz="2400" dirty="0">
                <a:latin typeface="Calibri" panose="020F0502020204030204" pitchFamily="34" charset="0"/>
                <a:cs typeface="Calibri" panose="020F0502020204030204" pitchFamily="34" charset="0"/>
              </a:rPr>
              <a:t>15 yaş altındaki çocuklar (özellikle 0-2 yaş)</a:t>
            </a:r>
          </a:p>
          <a:p>
            <a:pPr marL="273050" indent="-273050">
              <a:buClr>
                <a:srgbClr val="FF0000"/>
              </a:buClr>
            </a:pPr>
            <a:r>
              <a:rPr lang="tr-TR" altLang="tr-TR" sz="2400" dirty="0">
                <a:latin typeface="Calibri" panose="020F0502020204030204" pitchFamily="34" charset="0"/>
                <a:cs typeface="Calibri" panose="020F0502020204030204" pitchFamily="34" charset="0"/>
              </a:rPr>
              <a:t>HIV enfeksiyonu olan kişiler (50-100 kat fazla risk)</a:t>
            </a:r>
          </a:p>
          <a:p>
            <a:pPr marL="273050" indent="-273050">
              <a:buClr>
                <a:srgbClr val="FF0000"/>
              </a:buClr>
            </a:pPr>
            <a:r>
              <a:rPr lang="tr-TR" altLang="tr-TR" sz="2400" dirty="0">
                <a:latin typeface="Calibri" panose="020F0502020204030204" pitchFamily="34" charset="0"/>
                <a:cs typeface="Calibri" panose="020F0502020204030204" pitchFamily="34" charset="0"/>
              </a:rPr>
              <a:t>Bağışıklığı baskılayan tedavi alan kişiler</a:t>
            </a:r>
          </a:p>
          <a:p>
            <a:pPr marL="273050" indent="-273050">
              <a:buClr>
                <a:srgbClr val="FF0000"/>
              </a:buClr>
            </a:pPr>
            <a:r>
              <a:rPr lang="tr-TR" altLang="tr-TR" sz="2400" dirty="0">
                <a:latin typeface="Calibri" panose="020F0502020204030204" pitchFamily="34" charset="0"/>
                <a:cs typeface="Calibri" panose="020F0502020204030204" pitchFamily="34" charset="0"/>
              </a:rPr>
              <a:t>Silikoz, </a:t>
            </a:r>
            <a:r>
              <a:rPr lang="tr-TR" altLang="tr-TR" sz="2400" dirty="0" err="1">
                <a:latin typeface="Calibri" panose="020F0502020204030204" pitchFamily="34" charset="0"/>
                <a:cs typeface="Calibri" panose="020F0502020204030204" pitchFamily="34" charset="0"/>
              </a:rPr>
              <a:t>diabetes</a:t>
            </a:r>
            <a:r>
              <a:rPr lang="tr-TR" altLang="tr-TR" sz="2400" dirty="0">
                <a:latin typeface="Calibri" panose="020F0502020204030204" pitchFamily="34" charset="0"/>
                <a:cs typeface="Calibri" panose="020F0502020204030204" pitchFamily="34" charset="0"/>
              </a:rPr>
              <a:t> </a:t>
            </a:r>
            <a:r>
              <a:rPr lang="tr-TR" altLang="tr-TR" sz="2400" dirty="0" err="1">
                <a:latin typeface="Calibri" panose="020F0502020204030204" pitchFamily="34" charset="0"/>
                <a:cs typeface="Calibri" panose="020F0502020204030204" pitchFamily="34" charset="0"/>
              </a:rPr>
              <a:t>mellitus</a:t>
            </a:r>
            <a:r>
              <a:rPr lang="tr-TR" altLang="tr-TR" sz="2400" dirty="0">
                <a:latin typeface="Calibri" panose="020F0502020204030204" pitchFamily="34" charset="0"/>
                <a:cs typeface="Calibri" panose="020F0502020204030204" pitchFamily="34" charset="0"/>
              </a:rPr>
              <a:t>, kronik böbrek yetmezliği, lösemi, </a:t>
            </a:r>
            <a:r>
              <a:rPr lang="tr-TR" altLang="tr-TR" sz="2400" dirty="0" err="1">
                <a:latin typeface="Calibri" panose="020F0502020204030204" pitchFamily="34" charset="0"/>
                <a:cs typeface="Calibri" panose="020F0502020204030204" pitchFamily="34" charset="0"/>
              </a:rPr>
              <a:t>lenfoma</a:t>
            </a:r>
            <a:r>
              <a:rPr lang="tr-TR" altLang="tr-TR" sz="2400" dirty="0">
                <a:latin typeface="Calibri" panose="020F0502020204030204" pitchFamily="34" charset="0"/>
                <a:cs typeface="Calibri" panose="020F0502020204030204" pitchFamily="34" charset="0"/>
              </a:rPr>
              <a:t> ya da baş-boyun kanseri, akciğer kanseri olanlar</a:t>
            </a:r>
          </a:p>
          <a:p>
            <a:pPr marL="273050" indent="-273050">
              <a:buClr>
                <a:srgbClr val="FF0000"/>
              </a:buClr>
            </a:pPr>
            <a:r>
              <a:rPr lang="tr-TR" altLang="tr-TR" sz="2400" dirty="0">
                <a:latin typeface="Calibri" panose="020F0502020204030204" pitchFamily="34" charset="0"/>
                <a:cs typeface="Calibri" panose="020F0502020204030204" pitchFamily="34" charset="0"/>
              </a:rPr>
              <a:t>Tütün kullanımı (sigara, nargile vb.), alkol kullanımı ya da ilaç bağımlılığı olanlar</a:t>
            </a:r>
          </a:p>
          <a:p>
            <a:pPr marL="273050" indent="-273050">
              <a:buClr>
                <a:srgbClr val="FF0000"/>
              </a:buClr>
            </a:pPr>
            <a:r>
              <a:rPr lang="tr-TR" altLang="tr-TR" sz="2400" dirty="0">
                <a:latin typeface="Calibri" panose="020F0502020204030204" pitchFamily="34" charset="0"/>
                <a:cs typeface="Calibri" panose="020F0502020204030204" pitchFamily="34" charset="0"/>
              </a:rPr>
              <a:t>Yetersiz beslenme, düşük vücut ağırlığı (ideal kilodan %10’dan fazla zayıf olanlar-Vücut kitle indeksi ≤20)</a:t>
            </a:r>
          </a:p>
          <a:p>
            <a:pPr marL="273050" indent="-273050"/>
            <a:endParaRPr lang="tr-TR" altLang="tr-TR" sz="2400" dirty="0">
              <a:latin typeface="Calibri" panose="020F0502020204030204" pitchFamily="34" charset="0"/>
              <a:cs typeface="Calibri" panose="020F0502020204030204" pitchFamily="34" charset="0"/>
            </a:endParaRPr>
          </a:p>
        </p:txBody>
      </p:sp>
      <p:sp>
        <p:nvSpPr>
          <p:cNvPr id="10243" name="Rectangle 5"/>
          <p:cNvSpPr>
            <a:spLocks noChangeArrowheads="1"/>
          </p:cNvSpPr>
          <p:nvPr/>
        </p:nvSpPr>
        <p:spPr bwMode="auto">
          <a:xfrm>
            <a:off x="611560" y="404664"/>
            <a:ext cx="820891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tr-TR" altLang="tr-TR" b="1" dirty="0">
                <a:solidFill>
                  <a:srgbClr val="C00000"/>
                </a:solidFill>
                <a:latin typeface="Calibri" panose="020F0502020204030204" pitchFamily="34" charset="0"/>
                <a:cs typeface="Calibri" panose="020F0502020204030204" pitchFamily="34" charset="0"/>
              </a:rPr>
              <a:t>Tüberküloz Enfeksiyonunun Tüberküloz Hastalığına Dönüşmesini Arttıran Durumlar</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TotalTime>
  <Words>3954</Words>
  <Application>Microsoft Office PowerPoint</Application>
  <PresentationFormat>Ekran Gösterisi (4:3)</PresentationFormat>
  <Paragraphs>782</Paragraphs>
  <Slides>72</Slides>
  <Notes>0</Notes>
  <HiddenSlides>0</HiddenSlides>
  <MMClips>0</MMClips>
  <ScaleCrop>false</ScaleCrop>
  <HeadingPairs>
    <vt:vector size="6" baseType="variant">
      <vt:variant>
        <vt:lpstr>Kullanılan Yazı Tipleri</vt:lpstr>
      </vt:variant>
      <vt:variant>
        <vt:i4>10</vt:i4>
      </vt:variant>
      <vt:variant>
        <vt:lpstr>Tema</vt:lpstr>
      </vt:variant>
      <vt:variant>
        <vt:i4>9</vt:i4>
      </vt:variant>
      <vt:variant>
        <vt:lpstr>Slayt Başlıkları</vt:lpstr>
      </vt:variant>
      <vt:variant>
        <vt:i4>72</vt:i4>
      </vt:variant>
    </vt:vector>
  </HeadingPairs>
  <TitlesOfParts>
    <vt:vector size="91" baseType="lpstr">
      <vt:lpstr>Arial</vt:lpstr>
      <vt:lpstr>Calibri</vt:lpstr>
      <vt:lpstr>Constantia</vt:lpstr>
      <vt:lpstr>Courier New</vt:lpstr>
      <vt:lpstr>Monotype Sorts</vt:lpstr>
      <vt:lpstr>Tahoma</vt:lpstr>
      <vt:lpstr>Times New Roman</vt:lpstr>
      <vt:lpstr>Verdana</vt:lpstr>
      <vt:lpstr>Wingdings</vt:lpstr>
      <vt:lpstr>Wingdings 2</vt:lpstr>
      <vt:lpstr>Varsayılan Tasarım</vt:lpstr>
      <vt:lpstr>Akış</vt:lpstr>
      <vt:lpstr>1_Akış</vt:lpstr>
      <vt:lpstr>2_Akış</vt:lpstr>
      <vt:lpstr>3_Akış</vt:lpstr>
      <vt:lpstr>5_Akış</vt:lpstr>
      <vt:lpstr>2_Varsayılan Tasarım</vt:lpstr>
      <vt:lpstr>5_Varsayılan Tasarım</vt:lpstr>
      <vt:lpstr>6_Varsayılan Tasarım</vt:lpstr>
      <vt:lpstr>TÜBERKÜLOZ</vt:lpstr>
      <vt:lpstr>PowerPoint Sunusu</vt:lpstr>
      <vt:lpstr>PowerPoint Sunusu</vt:lpstr>
      <vt:lpstr>PowerPoint Sunusu</vt:lpstr>
      <vt:lpstr>PowerPoint Sunusu</vt:lpstr>
      <vt:lpstr>Tüberküloz Enfeksiyonu ve Hastalığı</vt:lpstr>
      <vt:lpstr>PowerPoint Sunusu</vt:lpstr>
      <vt:lpstr>PowerPoint Sunusu</vt:lpstr>
      <vt:lpstr>PowerPoint Sunusu</vt:lpstr>
      <vt:lpstr>Bulaştırıcılığı Etkileyen Faktörler</vt:lpstr>
      <vt:lpstr>Bulaştırıcılığı Etkileyen Faktörler</vt:lpstr>
      <vt:lpstr>Bulaştırıcılığı Etkileyen Faktörler</vt:lpstr>
      <vt:lpstr>PowerPoint Sunusu</vt:lpstr>
      <vt:lpstr>PowerPoint Sunusu</vt:lpstr>
      <vt:lpstr>PowerPoint Sunusu</vt:lpstr>
      <vt:lpstr>              </vt:lpstr>
      <vt:lpstr>DSÖ Bölgelerine Göre Tahmini (Estimated)  TB Verileri, 2020</vt:lpstr>
      <vt:lpstr>PowerPoint Sunusu</vt:lpstr>
      <vt:lpstr>Yıllara Göre TB İnsidansı, 2005-2020 Türkiye*</vt:lpstr>
      <vt:lpstr>PowerPoint Sunusu</vt:lpstr>
      <vt:lpstr>PowerPoint Sunusu</vt:lpstr>
      <vt:lpstr>PowerPoint Sunusu</vt:lpstr>
      <vt:lpstr>ÇİD-TB Olgu Sayıları, 2005-2020</vt:lpstr>
      <vt:lpstr>Yeni, Önceden Tedavi Görmüş ve Tüm Olgularda ÇİD-TB Oranları, 2005-2020</vt:lpstr>
      <vt:lpstr>PowerPoint Sunusu</vt:lpstr>
      <vt:lpstr>TB Hastalarında HIV Testi Yapılma Durumu ve  HIV (+) TB Hasta Sayısı, 2009-2020</vt:lpstr>
      <vt:lpstr>TB Olgu Tanımına Göre Tedavi Sonuçları, 2018</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Tüberkülin Deri Testinin Değerlendirilmesi</vt:lpstr>
      <vt:lpstr>PowerPoint Sunusu</vt:lpstr>
      <vt:lpstr>Bildirim ve Kayıt</vt:lpstr>
      <vt:lpstr>PowerPoint Sunusu</vt:lpstr>
      <vt:lpstr>PowerPoint Sunusu</vt:lpstr>
      <vt:lpstr>PowerPoint Sunusu</vt:lpstr>
      <vt:lpstr>PowerPoint Sunusu</vt:lpstr>
      <vt:lpstr>İlaç Direnci Olmayan Yetişkin Hastada  6 Aylık Standart Tedavi</vt:lpstr>
      <vt:lpstr>PowerPoint Sunusu</vt:lpstr>
      <vt:lpstr>PowerPoint Sunusu</vt:lpstr>
      <vt:lpstr>Çok İlaca Direnç-ÇİD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Temaslılar Kimlerdir?</vt:lpstr>
      <vt:lpstr>PowerPoint Sunusu</vt:lpstr>
      <vt:lpstr>PowerPoint Sunusu</vt:lpstr>
      <vt:lpstr>PowerPoint Sunusu</vt:lpstr>
      <vt:lpstr>PowerPoint Sunusu</vt:lpstr>
      <vt:lpstr>PowerPoint Sunusu</vt:lpstr>
      <vt:lpstr>PowerPoint Sunusu</vt:lpstr>
      <vt:lpstr>PowerPoint Sunusu</vt:lpstr>
      <vt:lpstr>TB Risk Grupları</vt:lpstr>
      <vt:lpstr>Enfeksiyon Kontrol Önlemleri </vt:lpstr>
      <vt:lpstr>Enfeksiyon Kontrol Önlemleri </vt:lpstr>
      <vt:lpstr>Enfeksiyon Kontrol Önlemleri </vt:lpstr>
      <vt:lpstr>Enfeksiyon Kontrol Önlemleri</vt:lpstr>
      <vt:lpstr>HEDEFİMİZ VEREMSİZ BİR TÜRKİYE!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TÜBERKÜLOZ</dc:title>
  <dc:creator>Mine Yenice</dc:creator>
  <cp:lastModifiedBy>Hakem</cp:lastModifiedBy>
  <cp:revision>31</cp:revision>
  <dcterms:created xsi:type="dcterms:W3CDTF">2020-12-20T10:25:26Z</dcterms:created>
  <dcterms:modified xsi:type="dcterms:W3CDTF">2021-12-13T19:26:45Z</dcterms:modified>
</cp:coreProperties>
</file>